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801" r:id="rId1"/>
  </p:sldMasterIdLst>
  <p:notesMasterIdLst>
    <p:notesMasterId r:id="rId55"/>
  </p:notesMasterIdLst>
  <p:sldIdLst>
    <p:sldId id="256" r:id="rId2"/>
    <p:sldId id="356" r:id="rId3"/>
    <p:sldId id="274" r:id="rId4"/>
    <p:sldId id="258" r:id="rId5"/>
    <p:sldId id="360" r:id="rId6"/>
    <p:sldId id="259" r:id="rId7"/>
    <p:sldId id="363" r:id="rId8"/>
    <p:sldId id="260" r:id="rId9"/>
    <p:sldId id="362" r:id="rId10"/>
    <p:sldId id="361" r:id="rId11"/>
    <p:sldId id="261" r:id="rId12"/>
    <p:sldId id="262" r:id="rId13"/>
    <p:sldId id="276" r:id="rId14"/>
    <p:sldId id="304" r:id="rId15"/>
    <p:sldId id="277" r:id="rId16"/>
    <p:sldId id="350" r:id="rId17"/>
    <p:sldId id="349" r:id="rId18"/>
    <p:sldId id="278" r:id="rId19"/>
    <p:sldId id="354" r:id="rId20"/>
    <p:sldId id="308" r:id="rId21"/>
    <p:sldId id="307" r:id="rId22"/>
    <p:sldId id="281" r:id="rId23"/>
    <p:sldId id="282" r:id="rId24"/>
    <p:sldId id="283" r:id="rId25"/>
    <p:sldId id="306" r:id="rId26"/>
    <p:sldId id="298" r:id="rId27"/>
    <p:sldId id="299" r:id="rId28"/>
    <p:sldId id="357" r:id="rId29"/>
    <p:sldId id="364" r:id="rId30"/>
    <p:sldId id="264" r:id="rId31"/>
    <p:sldId id="275" r:id="rId32"/>
    <p:sldId id="343" r:id="rId33"/>
    <p:sldId id="355" r:id="rId34"/>
    <p:sldId id="344" r:id="rId35"/>
    <p:sldId id="345" r:id="rId36"/>
    <p:sldId id="358" r:id="rId37"/>
    <p:sldId id="365" r:id="rId38"/>
    <p:sldId id="265" r:id="rId39"/>
    <p:sldId id="346" r:id="rId40"/>
    <p:sldId id="339" r:id="rId41"/>
    <p:sldId id="341" r:id="rId42"/>
    <p:sldId id="340" r:id="rId43"/>
    <p:sldId id="342" r:id="rId44"/>
    <p:sldId id="347" r:id="rId45"/>
    <p:sldId id="305" r:id="rId46"/>
    <p:sldId id="351" r:id="rId47"/>
    <p:sldId id="334" r:id="rId48"/>
    <p:sldId id="335" r:id="rId49"/>
    <p:sldId id="336" r:id="rId50"/>
    <p:sldId id="271" r:id="rId51"/>
    <p:sldId id="272" r:id="rId52"/>
    <p:sldId id="352" r:id="rId53"/>
    <p:sldId id="353" r:id="rId5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747775"/>
          </p15:clr>
        </p15:guide>
        <p15:guide id="2" pos="287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35ACB5"/>
    <a:srgbClr val="BC0086"/>
    <a:srgbClr val="F2B800"/>
    <a:srgbClr val="FF0000"/>
    <a:srgbClr val="FFCC00"/>
    <a:srgbClr val="FBEA1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447" autoAdjust="0"/>
  </p:normalViewPr>
  <p:slideViewPr>
    <p:cSldViewPr snapToGrid="0" showGuides="1">
      <p:cViewPr varScale="1">
        <p:scale>
          <a:sx n="84" d="100"/>
          <a:sy n="84" d="100"/>
        </p:scale>
        <p:origin x="764" y="36"/>
      </p:cViewPr>
      <p:guideLst>
        <p:guide orient="horz" pos="1620"/>
        <p:guide pos="287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560018442c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560018442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59fd6a199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59fd6a199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59fd6a199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59fd6a199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5600184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5600184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5600192f5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5600192f5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5600192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5600192f5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5600192f5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5600192f5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560018442c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560018442c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I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600192f5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600192f5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66762-7A26-C524-B26D-6B7FD60C4F60}"/>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240E29C-7741-7EA7-8C18-1A85AC62F2B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2709A12-85C3-D992-2650-55EBB4629C90}"/>
              </a:ext>
            </a:extLst>
          </p:cNvPr>
          <p:cNvSpPr>
            <a:spLocks noGrp="1"/>
          </p:cNvSpPr>
          <p:nvPr>
            <p:ph type="dt" sz="half" idx="10"/>
          </p:nvPr>
        </p:nvSpPr>
        <p:spPr/>
        <p:txBody>
          <a:bodyPr/>
          <a:lstStyle/>
          <a:p>
            <a:fld id="{6AD6EE87-EBD5-4F12-A48A-63ACA297AC8F}" type="datetimeFigureOut">
              <a:rPr lang="en-US" smtClean="0"/>
              <a:pPr/>
              <a:t>7/30/2023</a:t>
            </a:fld>
            <a:endParaRPr lang="en-US" dirty="0"/>
          </a:p>
        </p:txBody>
      </p:sp>
      <p:sp>
        <p:nvSpPr>
          <p:cNvPr id="5" name="Footer Placeholder 4">
            <a:extLst>
              <a:ext uri="{FF2B5EF4-FFF2-40B4-BE49-F238E27FC236}">
                <a16:creationId xmlns:a16="http://schemas.microsoft.com/office/drawing/2014/main" id="{97EABA39-AA59-65D7-B3FC-89B0C8D857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8D9A004-8434-68D5-0F4E-2AACA0FEC1D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160107005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01370-660B-BB37-9213-2129A67B47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23D69E-7985-D171-755C-C847BA0723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0A56BD-4363-D4DA-1414-889F3A2C6DAE}"/>
              </a:ext>
            </a:extLst>
          </p:cNvPr>
          <p:cNvSpPr>
            <a:spLocks noGrp="1"/>
          </p:cNvSpPr>
          <p:nvPr>
            <p:ph type="dt" sz="half" idx="10"/>
          </p:nvPr>
        </p:nvSpPr>
        <p:spPr/>
        <p:txBody>
          <a:bodyPr/>
          <a:lstStyle/>
          <a:p>
            <a:fld id="{4CD73815-2707-4475-8F1A-B873CB631BB4}" type="datetimeFigureOut">
              <a:rPr lang="en-US" smtClean="0"/>
              <a:pPr/>
              <a:t>7/30/2023</a:t>
            </a:fld>
            <a:endParaRPr lang="en-US" dirty="0"/>
          </a:p>
        </p:txBody>
      </p:sp>
      <p:sp>
        <p:nvSpPr>
          <p:cNvPr id="5" name="Footer Placeholder 4">
            <a:extLst>
              <a:ext uri="{FF2B5EF4-FFF2-40B4-BE49-F238E27FC236}">
                <a16:creationId xmlns:a16="http://schemas.microsoft.com/office/drawing/2014/main" id="{EF6600DE-58AE-D124-8658-CB9A8579D5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66BB2A-071F-3661-DEDC-5B15FD5BECA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26751797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A4B850-2A7A-7AA1-CCC8-6A2AA4110EE1}"/>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514E43-A163-6E91-373B-0200644A0A0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9D41C-3E4A-D90D-E75B-7038DBAC1A7C}"/>
              </a:ext>
            </a:extLst>
          </p:cNvPr>
          <p:cNvSpPr>
            <a:spLocks noGrp="1"/>
          </p:cNvSpPr>
          <p:nvPr>
            <p:ph type="dt" sz="half" idx="10"/>
          </p:nvPr>
        </p:nvSpPr>
        <p:spPr/>
        <p:txBody>
          <a:bodyPr/>
          <a:lstStyle/>
          <a:p>
            <a:fld id="{2A4AFB99-0EAB-4182-AFF8-E214C82A68F6}" type="datetimeFigureOut">
              <a:rPr lang="en-US" smtClean="0"/>
              <a:pPr/>
              <a:t>7/30/2023</a:t>
            </a:fld>
            <a:endParaRPr lang="en-US" dirty="0"/>
          </a:p>
        </p:txBody>
      </p:sp>
      <p:sp>
        <p:nvSpPr>
          <p:cNvPr id="5" name="Footer Placeholder 4">
            <a:extLst>
              <a:ext uri="{FF2B5EF4-FFF2-40B4-BE49-F238E27FC236}">
                <a16:creationId xmlns:a16="http://schemas.microsoft.com/office/drawing/2014/main" id="{F5D99707-D2E6-1ADD-C51C-3EF43C9674B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D7E79A-E2F2-DFC5-CB34-049F47595FB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37926344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2412959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81EC2-87D9-1994-DE37-BBD9451039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370B77-5988-99D4-7C62-7B07269D1C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D63472-B106-A9BD-1098-3D69D8AF94D4}"/>
              </a:ext>
            </a:extLst>
          </p:cNvPr>
          <p:cNvSpPr>
            <a:spLocks noGrp="1"/>
          </p:cNvSpPr>
          <p:nvPr>
            <p:ph type="dt" sz="half" idx="10"/>
          </p:nvPr>
        </p:nvSpPr>
        <p:spPr/>
        <p:txBody>
          <a:bodyPr/>
          <a:lstStyle/>
          <a:p>
            <a:fld id="{A5D3794B-289A-4A80-97D7-111025398D45}" type="datetimeFigureOut">
              <a:rPr lang="en-US" smtClean="0"/>
              <a:pPr/>
              <a:t>7/30/2023</a:t>
            </a:fld>
            <a:endParaRPr lang="en-US" dirty="0"/>
          </a:p>
        </p:txBody>
      </p:sp>
      <p:sp>
        <p:nvSpPr>
          <p:cNvPr id="5" name="Footer Placeholder 4">
            <a:extLst>
              <a:ext uri="{FF2B5EF4-FFF2-40B4-BE49-F238E27FC236}">
                <a16:creationId xmlns:a16="http://schemas.microsoft.com/office/drawing/2014/main" id="{F266BCB6-430F-94AA-3C71-5BB1BAC3B7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939548-ADE4-CC5D-D8EF-3226A2AAB8C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225066135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FD60B-E90D-8358-41C3-63C31C75A7C1}"/>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E38050D-AD70-FF00-547D-BDCE13DD53C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160F6C-0DA9-3061-BA18-33F90FA2ADF3}"/>
              </a:ext>
            </a:extLst>
          </p:cNvPr>
          <p:cNvSpPr>
            <a:spLocks noGrp="1"/>
          </p:cNvSpPr>
          <p:nvPr>
            <p:ph type="dt" sz="half" idx="10"/>
          </p:nvPr>
        </p:nvSpPr>
        <p:spPr/>
        <p:txBody>
          <a:bodyPr/>
          <a:lstStyle/>
          <a:p>
            <a:fld id="{5A61015F-7CC6-4D0A-9D87-873EA4C304CC}" type="datetimeFigureOut">
              <a:rPr lang="en-US" smtClean="0"/>
              <a:pPr/>
              <a:t>7/30/2023</a:t>
            </a:fld>
            <a:endParaRPr lang="en-US" dirty="0"/>
          </a:p>
        </p:txBody>
      </p:sp>
      <p:sp>
        <p:nvSpPr>
          <p:cNvPr id="5" name="Footer Placeholder 4">
            <a:extLst>
              <a:ext uri="{FF2B5EF4-FFF2-40B4-BE49-F238E27FC236}">
                <a16:creationId xmlns:a16="http://schemas.microsoft.com/office/drawing/2014/main" id="{C5DE37EF-975B-F22D-6820-7166D1FF58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3E8133-B5E6-DA43-EC66-C4ADACB1C98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14838489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5202-8EEE-E1FC-84C3-579F9FE5A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5B84C-48E5-81E7-67C2-D0F8A89218C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C23A11-24A7-5780-2D5A-5B7A2B7685E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878520-E0D0-18F4-4BA4-FC7D4F467662}"/>
              </a:ext>
            </a:extLst>
          </p:cNvPr>
          <p:cNvSpPr>
            <a:spLocks noGrp="1"/>
          </p:cNvSpPr>
          <p:nvPr>
            <p:ph type="dt" sz="half" idx="10"/>
          </p:nvPr>
        </p:nvSpPr>
        <p:spPr/>
        <p:txBody>
          <a:bodyPr/>
          <a:lstStyle/>
          <a:p>
            <a:fld id="{93C6A301-0538-44EC-B09D-202E1042A48B}" type="datetimeFigureOut">
              <a:rPr lang="en-US" smtClean="0"/>
              <a:pPr/>
              <a:t>7/30/2023</a:t>
            </a:fld>
            <a:endParaRPr lang="en-US" dirty="0"/>
          </a:p>
        </p:txBody>
      </p:sp>
      <p:sp>
        <p:nvSpPr>
          <p:cNvPr id="6" name="Footer Placeholder 5">
            <a:extLst>
              <a:ext uri="{FF2B5EF4-FFF2-40B4-BE49-F238E27FC236}">
                <a16:creationId xmlns:a16="http://schemas.microsoft.com/office/drawing/2014/main" id="{CE11C482-54CF-420A-2805-C734188AA56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EFDF290-096B-583C-FA50-6413FBDE07B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9574985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E6C9-D158-29A5-E75B-AF705E09AAAD}"/>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50B823-1DA9-BAB6-80EB-B70E5550A898}"/>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EEB756C-1161-6312-54BE-248C8F5D38B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4351BC-B1C1-3D05-3143-722341028128}"/>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E2375D92-345E-2B5D-97C8-14FAEE1BC9A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CE7521-E0AE-9E05-2A6D-C600478C1207}"/>
              </a:ext>
            </a:extLst>
          </p:cNvPr>
          <p:cNvSpPr>
            <a:spLocks noGrp="1"/>
          </p:cNvSpPr>
          <p:nvPr>
            <p:ph type="dt" sz="half" idx="10"/>
          </p:nvPr>
        </p:nvSpPr>
        <p:spPr/>
        <p:txBody>
          <a:bodyPr/>
          <a:lstStyle/>
          <a:p>
            <a:fld id="{D789574A-8875-45EF-8EA2-3CAA0F7ABC4C}" type="datetimeFigureOut">
              <a:rPr lang="en-US" smtClean="0"/>
              <a:pPr/>
              <a:t>7/30/2023</a:t>
            </a:fld>
            <a:endParaRPr lang="en-US" dirty="0"/>
          </a:p>
        </p:txBody>
      </p:sp>
      <p:sp>
        <p:nvSpPr>
          <p:cNvPr id="8" name="Footer Placeholder 7">
            <a:extLst>
              <a:ext uri="{FF2B5EF4-FFF2-40B4-BE49-F238E27FC236}">
                <a16:creationId xmlns:a16="http://schemas.microsoft.com/office/drawing/2014/main" id="{72958AA7-57E9-53DF-86A1-DA9A2CCB6C5A}"/>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DBBD2B-97B0-2323-82CE-5201A0EE804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13231266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D47E9-7760-F98B-9916-C2CCBC4C24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70790-E21A-36F3-9586-6BFD4BD9F949}"/>
              </a:ext>
            </a:extLst>
          </p:cNvPr>
          <p:cNvSpPr>
            <a:spLocks noGrp="1"/>
          </p:cNvSpPr>
          <p:nvPr>
            <p:ph type="dt" sz="half" idx="10"/>
          </p:nvPr>
        </p:nvSpPr>
        <p:spPr/>
        <p:txBody>
          <a:bodyPr/>
          <a:lstStyle/>
          <a:p>
            <a:fld id="{67EF4D4C-5367-4C26-9E2B-D8088D7FCA81}" type="datetimeFigureOut">
              <a:rPr lang="en-US" smtClean="0"/>
              <a:pPr/>
              <a:t>7/30/2023</a:t>
            </a:fld>
            <a:endParaRPr lang="en-US" dirty="0"/>
          </a:p>
        </p:txBody>
      </p:sp>
      <p:sp>
        <p:nvSpPr>
          <p:cNvPr id="4" name="Footer Placeholder 3">
            <a:extLst>
              <a:ext uri="{FF2B5EF4-FFF2-40B4-BE49-F238E27FC236}">
                <a16:creationId xmlns:a16="http://schemas.microsoft.com/office/drawing/2014/main" id="{347759E1-D8C0-96C7-30E6-E6C9BD9A8F5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8677977-E2CC-9726-60AF-286B7949BCE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33637957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C11F24-9CC3-6C5B-01D3-A2B8D7F040F3}"/>
              </a:ext>
            </a:extLst>
          </p:cNvPr>
          <p:cNvSpPr>
            <a:spLocks noGrp="1"/>
          </p:cNvSpPr>
          <p:nvPr>
            <p:ph type="dt" sz="half" idx="10"/>
          </p:nvPr>
        </p:nvSpPr>
        <p:spPr/>
        <p:txBody>
          <a:bodyPr/>
          <a:lstStyle/>
          <a:p>
            <a:fld id="{56E91E96-98B0-4413-9547-46F3504108EF}" type="datetimeFigureOut">
              <a:rPr lang="en-US" smtClean="0"/>
              <a:pPr/>
              <a:t>7/30/2023</a:t>
            </a:fld>
            <a:endParaRPr lang="en-US" dirty="0"/>
          </a:p>
        </p:txBody>
      </p:sp>
      <p:sp>
        <p:nvSpPr>
          <p:cNvPr id="3" name="Footer Placeholder 2">
            <a:extLst>
              <a:ext uri="{FF2B5EF4-FFF2-40B4-BE49-F238E27FC236}">
                <a16:creationId xmlns:a16="http://schemas.microsoft.com/office/drawing/2014/main" id="{3062630F-5EAA-C69C-F72D-ED797F3BD28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87CFE3EE-2910-1D1B-1384-BBDDA8CB1FB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3408441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CCC20-C145-5938-8373-4D3207E8056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13580E68-E6AF-5EBE-6838-C393F9C1D78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95AC1-57EC-CBE4-8E34-EAD4B3928B7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04CCA41-62B8-2B1F-5ECC-99DB166CB15D}"/>
              </a:ext>
            </a:extLst>
          </p:cNvPr>
          <p:cNvSpPr>
            <a:spLocks noGrp="1"/>
          </p:cNvSpPr>
          <p:nvPr>
            <p:ph type="dt" sz="half" idx="10"/>
          </p:nvPr>
        </p:nvSpPr>
        <p:spPr/>
        <p:txBody>
          <a:bodyPr/>
          <a:lstStyle/>
          <a:p>
            <a:fld id="{05C68B11-C5A8-448C-8CE9-B1A273C79CFC}" type="datetimeFigureOut">
              <a:rPr lang="en-US" smtClean="0"/>
              <a:pPr/>
              <a:t>7/30/2023</a:t>
            </a:fld>
            <a:endParaRPr lang="en-US" dirty="0"/>
          </a:p>
        </p:txBody>
      </p:sp>
      <p:sp>
        <p:nvSpPr>
          <p:cNvPr id="6" name="Footer Placeholder 5">
            <a:extLst>
              <a:ext uri="{FF2B5EF4-FFF2-40B4-BE49-F238E27FC236}">
                <a16:creationId xmlns:a16="http://schemas.microsoft.com/office/drawing/2014/main" id="{B6C03D84-56FA-C68C-B072-8B4AFFAC156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104F023-892E-2A20-AC0F-73A4021CD31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39531391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451E0-A9AC-B094-ABEF-91763AFE606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A24A0C1-7B45-7804-A5D6-BCE8CF9EAE9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CAB3FBA4-1F01-69F2-1C48-B2A345278DB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72C4D70-357B-F025-32CD-555A4949CB0D}"/>
              </a:ext>
            </a:extLst>
          </p:cNvPr>
          <p:cNvSpPr>
            <a:spLocks noGrp="1"/>
          </p:cNvSpPr>
          <p:nvPr>
            <p:ph type="dt" sz="half" idx="10"/>
          </p:nvPr>
        </p:nvSpPr>
        <p:spPr/>
        <p:txBody>
          <a:bodyPr/>
          <a:lstStyle/>
          <a:p>
            <a:fld id="{C7616CA0-919D-4A49-9C8A-62FDFB3A5183}" type="datetimeFigureOut">
              <a:rPr lang="en-US" smtClean="0"/>
              <a:pPr/>
              <a:t>7/30/2023</a:t>
            </a:fld>
            <a:endParaRPr lang="en-US" dirty="0"/>
          </a:p>
        </p:txBody>
      </p:sp>
      <p:sp>
        <p:nvSpPr>
          <p:cNvPr id="6" name="Footer Placeholder 5">
            <a:extLst>
              <a:ext uri="{FF2B5EF4-FFF2-40B4-BE49-F238E27FC236}">
                <a16:creationId xmlns:a16="http://schemas.microsoft.com/office/drawing/2014/main" id="{EF2AC1A4-8A5F-5F96-9B73-7DA4F38EE1B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9BB509C-319F-3785-6EFE-7D212B433FC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302925213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FAD7EF-4667-A7E7-F9E3-92139738A7B6}"/>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5DBF87-5032-0B7F-D39C-626CB8CFE73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CB1028-7A26-CE48-E865-9BF810CBC7F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0298CD5-6C1E-4009-B41F-6DF62E31D3BE}" type="datetimeFigureOut">
              <a:rPr lang="en-US" smtClean="0"/>
              <a:pPr/>
              <a:t>7/30/2023</a:t>
            </a:fld>
            <a:endParaRPr lang="en-US" dirty="0"/>
          </a:p>
        </p:txBody>
      </p:sp>
      <p:sp>
        <p:nvSpPr>
          <p:cNvPr id="5" name="Footer Placeholder 4">
            <a:extLst>
              <a:ext uri="{FF2B5EF4-FFF2-40B4-BE49-F238E27FC236}">
                <a16:creationId xmlns:a16="http://schemas.microsoft.com/office/drawing/2014/main" id="{9DFC79B5-77E3-6686-18A5-4A34D53CB27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348C6FE-5DDF-B016-F9ED-E4834DE053BA}"/>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pPr marL="0" lvl="0" indent="0" algn="r" rtl="0">
                <a:spcBef>
                  <a:spcPts val="0"/>
                </a:spcBef>
                <a:spcAft>
                  <a:spcPts val="0"/>
                </a:spcAft>
                <a:buNone/>
              </a:pPr>
              <a:t>‹#›</a:t>
            </a:fld>
            <a:endParaRPr lang="en-GB"/>
          </a:p>
        </p:txBody>
      </p:sp>
    </p:spTree>
    <p:extLst>
      <p:ext uri="{BB962C8B-B14F-4D97-AF65-F5344CB8AC3E}">
        <p14:creationId xmlns:p14="http://schemas.microsoft.com/office/powerpoint/2010/main" val="2867671746"/>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tata.com/" TargetMode="Externa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www.mccain.com/" TargetMode="External"/><Relationship Id="rId2" Type="http://schemas.openxmlformats.org/officeDocument/2006/relationships/hyperlink" Target="https://www.mccainindia.com/"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hyperlink" Target="https://www.instagram.com/p/CvUdDSfxX1_/?igshid=MmU2YjMzNjRlOQ==" TargetMode="Externa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mccain.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hyperlink" Target="https://www.instagram.com/reel/CvUXaLworv2/?igshid=MzRlODBiNWFlZA=="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3.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hyperlink" Target="https://instagram.com/mccain_foods_limited_india?igshid=MzRlODBiNWFlZA==" TargetMode="External"/><Relationship Id="rId5" Type="http://schemas.openxmlformats.org/officeDocument/2006/relationships/image" Target="../media/image38.jpeg"/><Relationship Id="rId4" Type="http://schemas.openxmlformats.org/officeDocument/2006/relationships/image" Target="../media/image37.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hyperlink" Target="https://www.instagram.com/reel/CvOrosBqV9I/?igshid=MmU2YjMzNjRlOQ==" TargetMode="Externa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mccain.com/" TargetMode="Externa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mailchi.mp/a1f3ef73095d/french-frie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hyperlink" Target="https://mailchi.mp/256c7a6d53cc/mccain"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instagram.com/mccainfoods_india?igshid=MzRlODBiNWFlZA" TargetMode="External"/><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hyperlink" Target="https://www.bikaji.com/" TargetMode="External"/><Relationship Id="rId2" Type="http://schemas.openxmlformats.org/officeDocument/2006/relationships/hyperlink" Target="https://www.amul.com/" TargetMode="External"/><Relationship Id="rId1" Type="http://schemas.openxmlformats.org/officeDocument/2006/relationships/slideLayout" Target="../slideLayouts/slideLayout7.xml"/><Relationship Id="rId4" Type="http://schemas.openxmlformats.org/officeDocument/2006/relationships/hyperlink" Target="https://www.tata.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amul.com/" TargetMode="External"/><Relationship Id="rId5" Type="http://schemas.openxmlformats.org/officeDocument/2006/relationships/image" Target="../media/image1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bikaji.com/" TargetMode="Externa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t="-39000" b="-39000"/>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867608" y="25487"/>
            <a:ext cx="7610100" cy="2750723"/>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900" b="1" dirty="0">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rPr>
              <a:t>COMPREHENSIVE DIGITAL MARKETING </a:t>
            </a:r>
          </a:p>
          <a:p>
            <a:pPr marL="0" lvl="0" indent="0" algn="ctr" rtl="0">
              <a:lnSpc>
                <a:spcPct val="115000"/>
              </a:lnSpc>
              <a:spcBef>
                <a:spcPts val="0"/>
              </a:spcBef>
              <a:spcAft>
                <a:spcPts val="0"/>
              </a:spcAft>
              <a:buNone/>
            </a:pPr>
            <a:r>
              <a:rPr lang="en-US" sz="2900" b="1" dirty="0">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rPr>
              <a:t>PROJECT WORK </a:t>
            </a:r>
          </a:p>
          <a:p>
            <a:pPr marL="0" lvl="0" indent="0" algn="ctr" rtl="0">
              <a:lnSpc>
                <a:spcPct val="115000"/>
              </a:lnSpc>
              <a:spcBef>
                <a:spcPts val="0"/>
              </a:spcBef>
              <a:spcAft>
                <a:spcPts val="0"/>
              </a:spcAft>
              <a:buNone/>
            </a:pPr>
            <a:r>
              <a:rPr lang="en-US" sz="2900" b="1" dirty="0">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rPr>
              <a:t>ON </a:t>
            </a:r>
          </a:p>
          <a:p>
            <a:pPr marL="0" lvl="0" indent="0" algn="ctr" rtl="0">
              <a:lnSpc>
                <a:spcPct val="115000"/>
              </a:lnSpc>
              <a:spcBef>
                <a:spcPts val="0"/>
              </a:spcBef>
              <a:spcAft>
                <a:spcPts val="0"/>
              </a:spcAft>
              <a:buNone/>
            </a:pPr>
            <a:r>
              <a:rPr lang="en-US" sz="2900" b="1" dirty="0">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rPr>
              <a:t>MCCAIN FOODS </a:t>
            </a:r>
          </a:p>
          <a:p>
            <a:pPr marL="0" lvl="0" indent="0" algn="ctr" rtl="0">
              <a:lnSpc>
                <a:spcPct val="115000"/>
              </a:lnSpc>
              <a:spcBef>
                <a:spcPts val="0"/>
              </a:spcBef>
              <a:spcAft>
                <a:spcPts val="0"/>
              </a:spcAft>
              <a:buNone/>
            </a:pPr>
            <a:endParaRPr lang="en-US" sz="2900" b="1" dirty="0">
              <a:solidFill>
                <a:srgbClr val="FF0000"/>
              </a:solidFill>
              <a:effectLst>
                <a:outerShdw blurRad="38100" dist="38100" dir="2700000" algn="tl">
                  <a:srgbClr val="000000">
                    <a:alpha val="43137"/>
                  </a:srgbClr>
                </a:outerShdw>
              </a:effectLst>
              <a:latin typeface="Californian FB" panose="0207040306080B030204" pitchFamily="18" charset="0"/>
            </a:endParaRPr>
          </a:p>
        </p:txBody>
      </p:sp>
      <p:sp>
        <p:nvSpPr>
          <p:cNvPr id="3" name="TextBox 2">
            <a:extLst>
              <a:ext uri="{FF2B5EF4-FFF2-40B4-BE49-F238E27FC236}">
                <a16:creationId xmlns:a16="http://schemas.microsoft.com/office/drawing/2014/main" id="{F2E16413-8C7B-9386-B0D9-F52D8FEA31B4}"/>
              </a:ext>
            </a:extLst>
          </p:cNvPr>
          <p:cNvSpPr txBox="1"/>
          <p:nvPr/>
        </p:nvSpPr>
        <p:spPr>
          <a:xfrm>
            <a:off x="5731844" y="2784047"/>
            <a:ext cx="4572000" cy="1846659"/>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IN" sz="2400" b="1" dirty="0">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rPr>
              <a:t>TEAM MEMBERS :</a:t>
            </a:r>
          </a:p>
          <a:p>
            <a:pPr marL="342900" indent="-342900">
              <a:buFont typeface="+mj-lt"/>
              <a:buAutoNum type="arabicPeriod"/>
            </a:pPr>
            <a:r>
              <a:rPr lang="en-IN" b="1" dirty="0">
                <a:effectLst>
                  <a:outerShdw blurRad="38100" dist="38100" dir="2700000" algn="tl">
                    <a:srgbClr val="000000">
                      <a:alpha val="43137"/>
                    </a:srgbClr>
                  </a:outerShdw>
                </a:effectLst>
                <a:latin typeface="Californian FB" panose="0207040306080B030204" pitchFamily="18" charset="0"/>
              </a:rPr>
              <a:t>M. SANDEEP</a:t>
            </a:r>
          </a:p>
          <a:p>
            <a:pPr marL="342900" indent="-342900">
              <a:buFont typeface="+mj-lt"/>
              <a:buAutoNum type="arabicPeriod"/>
            </a:pPr>
            <a:r>
              <a:rPr lang="en-IN" b="1" dirty="0">
                <a:effectLst>
                  <a:outerShdw blurRad="38100" dist="38100" dir="2700000" algn="tl">
                    <a:srgbClr val="000000">
                      <a:alpha val="43137"/>
                    </a:srgbClr>
                  </a:outerShdw>
                </a:effectLst>
                <a:latin typeface="Californian FB" panose="0207040306080B030204" pitchFamily="18" charset="0"/>
              </a:rPr>
              <a:t>M. JYOTHSNA</a:t>
            </a:r>
          </a:p>
          <a:p>
            <a:pPr marL="342900" indent="-342900">
              <a:buFont typeface="+mj-lt"/>
              <a:buAutoNum type="arabicPeriod"/>
            </a:pPr>
            <a:r>
              <a:rPr lang="en-IN" b="1" dirty="0">
                <a:effectLst>
                  <a:outerShdw blurRad="38100" dist="38100" dir="2700000" algn="tl">
                    <a:srgbClr val="000000">
                      <a:alpha val="43137"/>
                    </a:srgbClr>
                  </a:outerShdw>
                </a:effectLst>
                <a:latin typeface="Californian FB" panose="0207040306080B030204" pitchFamily="18" charset="0"/>
              </a:rPr>
              <a:t>P. JHANAVI DEVI PRIYA</a:t>
            </a:r>
          </a:p>
          <a:p>
            <a:pPr marL="342900" indent="-342900">
              <a:buFont typeface="+mj-lt"/>
              <a:buAutoNum type="arabicPeriod"/>
            </a:pPr>
            <a:r>
              <a:rPr lang="en-IN" b="1" dirty="0">
                <a:effectLst>
                  <a:outerShdw blurRad="38100" dist="38100" dir="2700000" algn="tl">
                    <a:srgbClr val="000000">
                      <a:alpha val="43137"/>
                    </a:srgbClr>
                  </a:outerShdw>
                </a:effectLst>
                <a:latin typeface="Californian FB" panose="0207040306080B030204" pitchFamily="18" charset="0"/>
              </a:rPr>
              <a:t>M. DEEPTHI</a:t>
            </a:r>
          </a:p>
          <a:p>
            <a:pPr marL="342900" indent="-342900">
              <a:buFont typeface="+mj-lt"/>
              <a:buAutoNum type="arabicPeriod"/>
            </a:pPr>
            <a:r>
              <a:rPr lang="en-IN" b="1" dirty="0">
                <a:effectLst>
                  <a:outerShdw blurRad="38100" dist="38100" dir="2700000" algn="tl">
                    <a:srgbClr val="000000">
                      <a:alpha val="43137"/>
                    </a:srgbClr>
                  </a:outerShdw>
                </a:effectLst>
                <a:latin typeface="Californian FB" panose="0207040306080B030204" pitchFamily="18" charset="0"/>
              </a:rPr>
              <a:t>S. VASU</a:t>
            </a:r>
          </a:p>
        </p:txBody>
      </p:sp>
      <p:pic>
        <p:nvPicPr>
          <p:cNvPr id="10" name="Picture 9">
            <a:extLst>
              <a:ext uri="{FF2B5EF4-FFF2-40B4-BE49-F238E27FC236}">
                <a16:creationId xmlns:a16="http://schemas.microsoft.com/office/drawing/2014/main" id="{25AF9678-AA02-23DF-19CC-7C6D2CAEB61A}"/>
              </a:ext>
            </a:extLst>
          </p:cNvPr>
          <p:cNvPicPr>
            <a:picLocks noChangeAspect="1"/>
          </p:cNvPicPr>
          <p:nvPr/>
        </p:nvPicPr>
        <p:blipFill>
          <a:blip r:embed="rId4"/>
          <a:stretch>
            <a:fillRect/>
          </a:stretch>
        </p:blipFill>
        <p:spPr>
          <a:xfrm>
            <a:off x="0" y="-22859"/>
            <a:ext cx="953229" cy="81272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5A1556-FE5B-4640-B7EC-0782D5529BB6}"/>
              </a:ext>
            </a:extLst>
          </p:cNvPr>
          <p:cNvSpPr txBox="1"/>
          <p:nvPr/>
        </p:nvSpPr>
        <p:spPr>
          <a:xfrm>
            <a:off x="713739" y="220753"/>
            <a:ext cx="8819727" cy="369332"/>
          </a:xfrm>
          <a:prstGeom prst="rect">
            <a:avLst/>
          </a:prstGeom>
          <a:noFill/>
        </p:spPr>
        <p:txBody>
          <a:bodyPr wrap="square">
            <a:spAutoFit/>
          </a:bodyPr>
          <a:lstStyle/>
          <a:p>
            <a:pPr lvl="0"/>
            <a:r>
              <a:rPr lang="en-GB" b="1" u="sng" dirty="0">
                <a:latin typeface="Calisto MT" panose="02040603050505030304" pitchFamily="18" charset="0"/>
              </a:rPr>
              <a:t>COMPETITOR 3 </a:t>
            </a:r>
            <a:r>
              <a:rPr lang="en-GB" b="1" dirty="0">
                <a:latin typeface="Calisto MT" panose="02040603050505030304" pitchFamily="18" charset="0"/>
              </a:rPr>
              <a:t>  :</a:t>
            </a:r>
            <a:r>
              <a:rPr lang="en-GB" sz="1200" b="1" dirty="0">
                <a:latin typeface="Calisto MT" panose="02040603050505030304" pitchFamily="18" charset="0"/>
              </a:rPr>
              <a:t>   </a:t>
            </a:r>
            <a:r>
              <a:rPr lang="en-GB" b="1" u="sng" dirty="0">
                <a:latin typeface="Calisto MT" panose="02040603050505030304" pitchFamily="18" charset="0"/>
              </a:rPr>
              <a:t>TATA Q</a:t>
            </a:r>
            <a:r>
              <a:rPr lang="en-GB" b="1" dirty="0">
                <a:latin typeface="Calisto MT" panose="02040603050505030304" pitchFamily="18" charset="0"/>
              </a:rPr>
              <a:t>    </a:t>
            </a:r>
            <a:r>
              <a:rPr lang="en-GB" sz="1200" b="1" dirty="0">
                <a:latin typeface="Calisto MT" panose="02040603050505030304" pitchFamily="18" charset="0"/>
              </a:rPr>
              <a:t>:    </a:t>
            </a:r>
            <a:r>
              <a:rPr lang="en-GB" dirty="0">
                <a:solidFill>
                  <a:srgbClr val="00B050"/>
                </a:solidFill>
                <a:latin typeface="Calisto MT" panose="02040603050505030304" pitchFamily="18" charset="0"/>
                <a:hlinkClick r:id="rId2">
                  <a:extLst>
                    <a:ext uri="{A12FA001-AC4F-418D-AE19-62706E023703}">
                      <ahyp:hlinkClr xmlns:ahyp="http://schemas.microsoft.com/office/drawing/2018/hyperlinkcolor" val="tx"/>
                    </a:ext>
                  </a:extLst>
                </a:hlinkClick>
              </a:rPr>
              <a:t>https://www.tata.com/</a:t>
            </a:r>
            <a:endParaRPr lang="en-GB" dirty="0">
              <a:solidFill>
                <a:srgbClr val="00B050"/>
              </a:solidFill>
              <a:latin typeface="Calisto MT" panose="02040603050505030304" pitchFamily="18" charset="0"/>
            </a:endParaRPr>
          </a:p>
        </p:txBody>
      </p:sp>
      <p:pic>
        <p:nvPicPr>
          <p:cNvPr id="4" name="Picture 3">
            <a:extLst>
              <a:ext uri="{FF2B5EF4-FFF2-40B4-BE49-F238E27FC236}">
                <a16:creationId xmlns:a16="http://schemas.microsoft.com/office/drawing/2014/main" id="{31753C1A-D4CA-A25B-676E-B5FABEB6408F}"/>
              </a:ext>
            </a:extLst>
          </p:cNvPr>
          <p:cNvPicPr>
            <a:picLocks noChangeAspect="1"/>
          </p:cNvPicPr>
          <p:nvPr/>
        </p:nvPicPr>
        <p:blipFill rotWithShape="1">
          <a:blip r:embed="rId3"/>
          <a:srcRect l="1538" t="9466" r="2154" b="14226"/>
          <a:stretch/>
        </p:blipFill>
        <p:spPr>
          <a:xfrm>
            <a:off x="502920" y="900961"/>
            <a:ext cx="5199406" cy="297677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6" name="TextBox 5">
            <a:extLst>
              <a:ext uri="{FF2B5EF4-FFF2-40B4-BE49-F238E27FC236}">
                <a16:creationId xmlns:a16="http://schemas.microsoft.com/office/drawing/2014/main" id="{C49ECBCC-67A7-2D58-9918-D61ABF63D8D0}"/>
              </a:ext>
            </a:extLst>
          </p:cNvPr>
          <p:cNvSpPr txBox="1"/>
          <p:nvPr/>
        </p:nvSpPr>
        <p:spPr>
          <a:xfrm>
            <a:off x="392007" y="4276416"/>
            <a:ext cx="6736080" cy="646331"/>
          </a:xfrm>
          <a:prstGeom prst="rect">
            <a:avLst/>
          </a:prstGeom>
          <a:noFill/>
        </p:spPr>
        <p:txBody>
          <a:bodyPr wrap="square">
            <a:spAutoFit/>
          </a:bodyPr>
          <a:lstStyle/>
          <a:p>
            <a:r>
              <a:rPr lang="en-GB" b="1" u="sng" dirty="0">
                <a:latin typeface="Calisto MT" panose="02040603050505030304" pitchFamily="18" charset="0"/>
              </a:rPr>
              <a:t>USP : </a:t>
            </a:r>
            <a:r>
              <a:rPr lang="en-US" dirty="0">
                <a:solidFill>
                  <a:schemeClr val="tx1"/>
                </a:solidFill>
                <a:latin typeface="Calisto MT" panose="02040603050505030304" pitchFamily="18" charset="0"/>
              </a:rPr>
              <a:t>W</a:t>
            </a:r>
            <a:r>
              <a:rPr lang="en-US" dirty="0">
                <a:latin typeface="Calisto MT" panose="02040603050505030304" pitchFamily="18" charset="0"/>
              </a:rPr>
              <a:t>ide range of veg and non-veg products , </a:t>
            </a:r>
            <a:r>
              <a:rPr lang="en-GB" dirty="0">
                <a:solidFill>
                  <a:schemeClr val="tx1"/>
                </a:solidFill>
                <a:latin typeface="Calisto MT" panose="02040603050505030304" pitchFamily="18" charset="0"/>
              </a:rPr>
              <a:t>All round sales </a:t>
            </a:r>
            <a:endParaRPr lang="en-US" dirty="0">
              <a:latin typeface="Calisto MT" panose="02040603050505030304" pitchFamily="18" charset="0"/>
            </a:endParaRPr>
          </a:p>
          <a:p>
            <a:r>
              <a:rPr lang="en-US" b="1" u="sng" dirty="0">
                <a:latin typeface="Calisto MT" panose="02040603050505030304" pitchFamily="18" charset="0"/>
              </a:rPr>
              <a:t>Communication :  </a:t>
            </a:r>
            <a:r>
              <a:rPr lang="en-US" dirty="0">
                <a:latin typeface="Calisto MT" panose="02040603050505030304" pitchFamily="18" charset="0"/>
              </a:rPr>
              <a:t>Content memes, Funny games ,Quizzes .</a:t>
            </a:r>
            <a:endParaRPr lang="en-US" cap="all" dirty="0">
              <a:latin typeface="Calisto MT" panose="02040603050505030304" pitchFamily="18" charset="0"/>
            </a:endParaRPr>
          </a:p>
        </p:txBody>
      </p:sp>
      <p:pic>
        <p:nvPicPr>
          <p:cNvPr id="7" name="Picture 6">
            <a:extLst>
              <a:ext uri="{FF2B5EF4-FFF2-40B4-BE49-F238E27FC236}">
                <a16:creationId xmlns:a16="http://schemas.microsoft.com/office/drawing/2014/main" id="{A03E7C23-05F6-0334-9C4E-3ADE2F4B7B5D}"/>
              </a:ext>
            </a:extLst>
          </p:cNvPr>
          <p:cNvPicPr>
            <a:picLocks noChangeAspect="1"/>
          </p:cNvPicPr>
          <p:nvPr/>
        </p:nvPicPr>
        <p:blipFill>
          <a:blip r:embed="rId4"/>
          <a:stretch>
            <a:fillRect/>
          </a:stretch>
        </p:blipFill>
        <p:spPr>
          <a:xfrm>
            <a:off x="0" y="0"/>
            <a:ext cx="951058" cy="810838"/>
          </a:xfrm>
          <a:prstGeom prst="rect">
            <a:avLst/>
          </a:prstGeom>
        </p:spPr>
      </p:pic>
      <p:pic>
        <p:nvPicPr>
          <p:cNvPr id="9" name="Picture 8">
            <a:extLst>
              <a:ext uri="{FF2B5EF4-FFF2-40B4-BE49-F238E27FC236}">
                <a16:creationId xmlns:a16="http://schemas.microsoft.com/office/drawing/2014/main" id="{758A3C83-38B0-8528-B0C3-3339803717C1}"/>
              </a:ext>
            </a:extLst>
          </p:cNvPr>
          <p:cNvPicPr>
            <a:picLocks noChangeAspect="1"/>
          </p:cNvPicPr>
          <p:nvPr/>
        </p:nvPicPr>
        <p:blipFill>
          <a:blip r:embed="rId5"/>
          <a:stretch>
            <a:fillRect/>
          </a:stretch>
        </p:blipFill>
        <p:spPr>
          <a:xfrm>
            <a:off x="5948248" y="900961"/>
            <a:ext cx="2984474" cy="298082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353286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8"/>
          <p:cNvSpPr txBox="1"/>
          <p:nvPr/>
        </p:nvSpPr>
        <p:spPr>
          <a:xfrm>
            <a:off x="594160" y="213685"/>
            <a:ext cx="7483040" cy="4370397"/>
          </a:xfrm>
          <a:prstGeom prst="rect">
            <a:avLst/>
          </a:prstGeom>
          <a:noFill/>
          <a:ln>
            <a:noFill/>
          </a:ln>
        </p:spPr>
        <p:txBody>
          <a:bodyPr spcFirstLastPara="1" wrap="square" lIns="91425" tIns="91425" rIns="91425" bIns="91425" anchor="t" anchorCtr="0">
            <a:spAutoFit/>
          </a:bodyPr>
          <a:lstStyle/>
          <a:p>
            <a:pPr marL="139700" lvl="0" algn="ctr" rtl="0">
              <a:spcBef>
                <a:spcPts val="0"/>
              </a:spcBef>
              <a:spcAft>
                <a:spcPts val="0"/>
              </a:spcAft>
              <a:buSzPts val="1400"/>
            </a:pPr>
            <a:r>
              <a:rPr lang="en-GB" sz="2800" b="1" u="sng" dirty="0">
                <a:effectLst>
                  <a:outerShdw blurRad="38100" dist="38100" dir="2700000" algn="tl">
                    <a:srgbClr val="000000">
                      <a:alpha val="43137"/>
                    </a:srgbClr>
                  </a:outerShdw>
                </a:effectLst>
                <a:latin typeface="Calisto MT" panose="02040603050505030304" pitchFamily="18" charset="0"/>
              </a:rPr>
              <a:t>BUYER’S PERSONA: </a:t>
            </a:r>
          </a:p>
          <a:p>
            <a:pPr marL="139700" lvl="0" algn="ctr" rtl="0">
              <a:spcBef>
                <a:spcPts val="0"/>
              </a:spcBef>
              <a:spcAft>
                <a:spcPts val="0"/>
              </a:spcAft>
              <a:buSzPts val="1400"/>
            </a:pPr>
            <a:endParaRPr lang="en-GB" sz="2800" u="sng" dirty="0">
              <a:latin typeface="Calisto MT" panose="02040603050505030304" pitchFamily="18" charset="0"/>
            </a:endParaRPr>
          </a:p>
          <a:p>
            <a:pPr marL="0" lvl="0" indent="0" algn="l" rtl="0">
              <a:spcBef>
                <a:spcPts val="0"/>
              </a:spcBef>
              <a:spcAft>
                <a:spcPts val="0"/>
              </a:spcAft>
              <a:buNone/>
            </a:pPr>
            <a:endParaRPr lang="en-IN" dirty="0">
              <a:latin typeface="Calisto MT" panose="02040603050505030304" pitchFamily="18" charset="0"/>
            </a:endParaRPr>
          </a:p>
          <a:p>
            <a:pPr marL="0" lvl="0" indent="0" algn="l" rtl="0">
              <a:spcBef>
                <a:spcPts val="0"/>
              </a:spcBef>
              <a:spcAft>
                <a:spcPts val="0"/>
              </a:spcAft>
              <a:buNone/>
            </a:pPr>
            <a:r>
              <a:rPr lang="en-IN" dirty="0">
                <a:latin typeface="Calisto MT" panose="02040603050505030304" pitchFamily="18" charset="0"/>
              </a:rPr>
              <a:t>Age                            :  15 - 55</a:t>
            </a:r>
          </a:p>
          <a:p>
            <a:pPr marL="0" lvl="0" indent="0" algn="l" rtl="0">
              <a:spcBef>
                <a:spcPts val="0"/>
              </a:spcBef>
              <a:spcAft>
                <a:spcPts val="0"/>
              </a:spcAft>
              <a:buNone/>
            </a:pPr>
            <a:r>
              <a:rPr lang="en-IN" dirty="0">
                <a:latin typeface="Calisto MT" panose="02040603050505030304" pitchFamily="18" charset="0"/>
              </a:rPr>
              <a:t>Gender                      :    All</a:t>
            </a:r>
          </a:p>
          <a:p>
            <a:pPr marL="0" lvl="0" indent="0" algn="l" rtl="0">
              <a:spcBef>
                <a:spcPts val="0"/>
              </a:spcBef>
              <a:spcAft>
                <a:spcPts val="0"/>
              </a:spcAft>
              <a:buNone/>
            </a:pPr>
            <a:r>
              <a:rPr lang="en-IN" dirty="0">
                <a:latin typeface="Calisto MT" panose="02040603050505030304" pitchFamily="18" charset="0"/>
              </a:rPr>
              <a:t>Children                    :   Yes </a:t>
            </a:r>
          </a:p>
          <a:p>
            <a:pPr marL="0" lvl="0" indent="0" algn="l" rtl="0">
              <a:spcBef>
                <a:spcPts val="0"/>
              </a:spcBef>
              <a:spcAft>
                <a:spcPts val="0"/>
              </a:spcAft>
              <a:buNone/>
            </a:pPr>
            <a:r>
              <a:rPr lang="en-IN" dirty="0">
                <a:latin typeface="Calisto MT" panose="02040603050505030304" pitchFamily="18" charset="0"/>
              </a:rPr>
              <a:t>Martial Status           :   Married/Unmarried</a:t>
            </a:r>
          </a:p>
          <a:p>
            <a:pPr marL="0" lvl="0" indent="0" algn="l" rtl="0">
              <a:spcBef>
                <a:spcPts val="0"/>
              </a:spcBef>
              <a:spcAft>
                <a:spcPts val="0"/>
              </a:spcAft>
              <a:buNone/>
            </a:pPr>
            <a:r>
              <a:rPr lang="en-IN" dirty="0">
                <a:latin typeface="Calisto MT" panose="02040603050505030304" pitchFamily="18" charset="0"/>
              </a:rPr>
              <a:t>Location                    :  Urban/Rural / /Metro cities</a:t>
            </a:r>
          </a:p>
          <a:p>
            <a:pPr marL="0" lvl="0" indent="0" algn="l" rtl="0">
              <a:spcBef>
                <a:spcPts val="0"/>
              </a:spcBef>
              <a:spcAft>
                <a:spcPts val="0"/>
              </a:spcAft>
              <a:buNone/>
            </a:pPr>
            <a:r>
              <a:rPr lang="en-IN" dirty="0">
                <a:latin typeface="Calisto MT" panose="02040603050505030304" pitchFamily="18" charset="0"/>
              </a:rPr>
              <a:t>Income                      :  50,000 – 20,00,000 (per annum)</a:t>
            </a:r>
          </a:p>
          <a:p>
            <a:pPr marL="0" lvl="0" indent="0" algn="l" rtl="0">
              <a:spcBef>
                <a:spcPts val="0"/>
              </a:spcBef>
              <a:spcAft>
                <a:spcPts val="0"/>
              </a:spcAft>
              <a:buNone/>
            </a:pPr>
            <a:r>
              <a:rPr lang="en-IN" dirty="0">
                <a:latin typeface="Calisto MT" panose="02040603050505030304" pitchFamily="18" charset="0"/>
              </a:rPr>
              <a:t>Education                  :  Not specified </a:t>
            </a:r>
          </a:p>
          <a:p>
            <a:pPr marL="0" lvl="0" indent="0" algn="l" rtl="0">
              <a:spcBef>
                <a:spcPts val="0"/>
              </a:spcBef>
              <a:spcAft>
                <a:spcPts val="0"/>
              </a:spcAft>
              <a:buNone/>
            </a:pPr>
            <a:r>
              <a:rPr lang="en-IN" dirty="0">
                <a:latin typeface="Calisto MT" panose="02040603050505030304" pitchFamily="18" charset="0"/>
              </a:rPr>
              <a:t>Interests                     :  Must enjoy delicious and Prefer healthy food</a:t>
            </a:r>
          </a:p>
          <a:p>
            <a:pPr marL="0" lvl="0" indent="0" algn="l" rtl="0">
              <a:spcBef>
                <a:spcPts val="0"/>
              </a:spcBef>
              <a:spcAft>
                <a:spcPts val="0"/>
              </a:spcAft>
              <a:buNone/>
            </a:pPr>
            <a:r>
              <a:rPr lang="en-IN" dirty="0">
                <a:latin typeface="Calisto MT" panose="02040603050505030304" pitchFamily="18" charset="0"/>
              </a:rPr>
              <a:t>Marketing platforms :  Online ads , Instagram , Television ads , Facebook , Twitter , YouTube</a:t>
            </a:r>
          </a:p>
          <a:p>
            <a:pPr marL="0" lvl="0" indent="0" algn="l" rtl="0">
              <a:spcBef>
                <a:spcPts val="0"/>
              </a:spcBef>
              <a:spcAft>
                <a:spcPts val="0"/>
              </a:spcAft>
              <a:buNone/>
            </a:pPr>
            <a:endParaRPr lang="en-IN" dirty="0">
              <a:latin typeface="Calisto MT" panose="02040603050505030304" pitchFamily="18" charset="0"/>
            </a:endParaRPr>
          </a:p>
        </p:txBody>
      </p:sp>
      <p:pic>
        <p:nvPicPr>
          <p:cNvPr id="9" name="Picture 8"/>
          <p:cNvPicPr>
            <a:picLocks noChangeAspect="1"/>
          </p:cNvPicPr>
          <p:nvPr/>
        </p:nvPicPr>
        <p:blipFill>
          <a:blip r:embed="rId3"/>
          <a:stretch>
            <a:fillRect/>
          </a:stretch>
        </p:blipFill>
        <p:spPr>
          <a:xfrm>
            <a:off x="6173000" y="830239"/>
            <a:ext cx="2595102" cy="205175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 name="Picture 1">
            <a:extLst>
              <a:ext uri="{FF2B5EF4-FFF2-40B4-BE49-F238E27FC236}">
                <a16:creationId xmlns:a16="http://schemas.microsoft.com/office/drawing/2014/main" id="{7633559D-87D8-D5F5-E33A-ADD49815D535}"/>
              </a:ext>
            </a:extLst>
          </p:cNvPr>
          <p:cNvPicPr>
            <a:picLocks noChangeAspect="1"/>
          </p:cNvPicPr>
          <p:nvPr/>
        </p:nvPicPr>
        <p:blipFill>
          <a:blip r:embed="rId4"/>
          <a:stretch>
            <a:fillRect/>
          </a:stretch>
        </p:blipFill>
        <p:spPr>
          <a:xfrm>
            <a:off x="0" y="0"/>
            <a:ext cx="951058" cy="8108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193696" y="1684914"/>
            <a:ext cx="8756608" cy="16004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000" b="1" dirty="0">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rPr>
              <a:t>PART 2 : SEO &amp; KEYWORD RESEARCH</a:t>
            </a:r>
            <a:endParaRPr lang="en-US" sz="4000" dirty="0">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endParaRPr>
          </a:p>
        </p:txBody>
      </p:sp>
      <p:pic>
        <p:nvPicPr>
          <p:cNvPr id="2" name="Picture 1">
            <a:extLst>
              <a:ext uri="{FF2B5EF4-FFF2-40B4-BE49-F238E27FC236}">
                <a16:creationId xmlns:a16="http://schemas.microsoft.com/office/drawing/2014/main" id="{4C888971-8D3A-F045-7D6C-EA891AF4320F}"/>
              </a:ext>
            </a:extLst>
          </p:cNvPr>
          <p:cNvPicPr>
            <a:picLocks noChangeAspect="1"/>
          </p:cNvPicPr>
          <p:nvPr/>
        </p:nvPicPr>
        <p:blipFill>
          <a:blip r:embed="rId3"/>
          <a:stretch>
            <a:fillRect/>
          </a:stretch>
        </p:blipFill>
        <p:spPr>
          <a:xfrm>
            <a:off x="0" y="0"/>
            <a:ext cx="951058" cy="8108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1801" y="391717"/>
            <a:ext cx="8417052" cy="1631216"/>
          </a:xfrm>
          <a:prstGeom prst="rect">
            <a:avLst/>
          </a:prstGeom>
          <a:noFill/>
        </p:spPr>
        <p:txBody>
          <a:bodyPr wrap="square">
            <a:spAutoFit/>
          </a:bodyPr>
          <a:lstStyle/>
          <a:p>
            <a:pPr algn="ctr"/>
            <a:r>
              <a:rPr lang="en-US" sz="2800" b="1" i="0" u="sng" dirty="0">
                <a:effectLst>
                  <a:outerShdw blurRad="38100" dist="38100" dir="2700000" algn="tl">
                    <a:srgbClr val="000000">
                      <a:alpha val="43137"/>
                    </a:srgbClr>
                  </a:outerShdw>
                </a:effectLst>
                <a:latin typeface="Calisto MT" panose="02040603050505030304" pitchFamily="18" charset="0"/>
              </a:rPr>
              <a:t>SEO AUDIT :</a:t>
            </a:r>
          </a:p>
          <a:p>
            <a:r>
              <a:rPr lang="en-US" b="0" i="0" dirty="0">
                <a:effectLst/>
                <a:latin typeface="Calisto MT" panose="02040603050505030304" pitchFamily="18" charset="0"/>
              </a:rPr>
              <a:t>   </a:t>
            </a:r>
          </a:p>
          <a:p>
            <a:r>
              <a:rPr lang="en-US" b="0" i="0" dirty="0">
                <a:effectLst/>
                <a:latin typeface="Calisto MT" panose="02040603050505030304" pitchFamily="18" charset="0"/>
              </a:rPr>
              <a:t>The main purpose of an search engine optimization (SEO) audit is to identify strengths, weaknesses, and opportunities for improvement to enhance a website's visibility in search engine results and drive organic traffic.</a:t>
            </a:r>
            <a:endParaRPr lang="en-IN" dirty="0">
              <a:latin typeface="Calisto MT" panose="02040603050505030304" pitchFamily="18" charset="0"/>
            </a:endParaRPr>
          </a:p>
        </p:txBody>
      </p:sp>
      <p:pic>
        <p:nvPicPr>
          <p:cNvPr id="4" name="Picture 3"/>
          <p:cNvPicPr>
            <a:picLocks noChangeAspect="1"/>
          </p:cNvPicPr>
          <p:nvPr/>
        </p:nvPicPr>
        <p:blipFill>
          <a:blip r:embed="rId3"/>
          <a:stretch>
            <a:fillRect/>
          </a:stretch>
        </p:blipFill>
        <p:spPr>
          <a:xfrm>
            <a:off x="5633022" y="2151587"/>
            <a:ext cx="3077000" cy="282864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8" name="Picture 7"/>
          <p:cNvPicPr>
            <a:picLocks noChangeAspect="1"/>
          </p:cNvPicPr>
          <p:nvPr/>
        </p:nvPicPr>
        <p:blipFill>
          <a:blip r:embed="rId4"/>
          <a:stretch>
            <a:fillRect/>
          </a:stretch>
        </p:blipFill>
        <p:spPr>
          <a:xfrm>
            <a:off x="2928731" y="2112228"/>
            <a:ext cx="2394546" cy="286833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4" name="Picture 13"/>
          <p:cNvPicPr>
            <a:picLocks noChangeAspect="1"/>
          </p:cNvPicPr>
          <p:nvPr/>
        </p:nvPicPr>
        <p:blipFill>
          <a:blip r:embed="rId5"/>
          <a:stretch>
            <a:fillRect/>
          </a:stretch>
        </p:blipFill>
        <p:spPr>
          <a:xfrm>
            <a:off x="576110" y="2112228"/>
            <a:ext cx="2080951" cy="288384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 name="Picture 1">
            <a:extLst>
              <a:ext uri="{FF2B5EF4-FFF2-40B4-BE49-F238E27FC236}">
                <a16:creationId xmlns:a16="http://schemas.microsoft.com/office/drawing/2014/main" id="{C2BCA743-DCC5-1E86-1B63-F6446DA450D7}"/>
              </a:ext>
            </a:extLst>
          </p:cNvPr>
          <p:cNvPicPr>
            <a:picLocks noChangeAspect="1"/>
          </p:cNvPicPr>
          <p:nvPr/>
        </p:nvPicPr>
        <p:blipFill>
          <a:blip r:embed="rId6"/>
          <a:stretch>
            <a:fillRect/>
          </a:stretch>
        </p:blipFill>
        <p:spPr>
          <a:xfrm>
            <a:off x="0" y="4396"/>
            <a:ext cx="951058" cy="8108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97" t="20684" r="1880" b="6852"/>
          <a:stretch/>
        </p:blipFill>
        <p:spPr>
          <a:xfrm>
            <a:off x="981541" y="980336"/>
            <a:ext cx="7180918" cy="3990355"/>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6" name="TextBox 5">
            <a:extLst>
              <a:ext uri="{FF2B5EF4-FFF2-40B4-BE49-F238E27FC236}">
                <a16:creationId xmlns:a16="http://schemas.microsoft.com/office/drawing/2014/main" id="{FCBFB34D-1118-E683-7C43-386516BBF710}"/>
              </a:ext>
            </a:extLst>
          </p:cNvPr>
          <p:cNvSpPr txBox="1"/>
          <p:nvPr/>
        </p:nvSpPr>
        <p:spPr>
          <a:xfrm>
            <a:off x="475529" y="0"/>
            <a:ext cx="4572000" cy="738664"/>
          </a:xfrm>
          <a:prstGeom prst="rect">
            <a:avLst/>
          </a:prstGeom>
          <a:noFill/>
        </p:spPr>
        <p:txBody>
          <a:bodyPr wrap="square">
            <a:spAutoFit/>
          </a:bodyPr>
          <a:lstStyle/>
          <a:p>
            <a:endParaRPr lang="en-IN" dirty="0">
              <a:latin typeface="Bell MT" panose="02020503060305020303" pitchFamily="18" charset="0"/>
            </a:endParaRPr>
          </a:p>
          <a:p>
            <a:r>
              <a:rPr lang="en-IN" sz="2400" b="1" u="sng" dirty="0">
                <a:latin typeface="Bell MT" panose="02020503060305020303" pitchFamily="18" charset="0"/>
              </a:rPr>
              <a:t>TOP KEYWORD RANKINGS :</a:t>
            </a:r>
            <a:r>
              <a:rPr lang="en-IN" sz="2000" b="1" u="sng" dirty="0">
                <a:latin typeface="Bell MT" panose="02020503060305020303" pitchFamily="18" charset="0"/>
              </a:rPr>
              <a:t>  </a:t>
            </a:r>
          </a:p>
        </p:txBody>
      </p:sp>
      <p:pic>
        <p:nvPicPr>
          <p:cNvPr id="2" name="Picture 1">
            <a:extLst>
              <a:ext uri="{FF2B5EF4-FFF2-40B4-BE49-F238E27FC236}">
                <a16:creationId xmlns:a16="http://schemas.microsoft.com/office/drawing/2014/main" id="{FAFAD6B0-8A05-C9B1-77B1-59951714A2D9}"/>
              </a:ext>
            </a:extLst>
          </p:cNvPr>
          <p:cNvPicPr>
            <a:picLocks noChangeAspect="1"/>
          </p:cNvPicPr>
          <p:nvPr/>
        </p:nvPicPr>
        <p:blipFill>
          <a:blip r:embed="rId3"/>
          <a:stretch>
            <a:fillRect/>
          </a:stretch>
        </p:blipFill>
        <p:spPr>
          <a:xfrm>
            <a:off x="0" y="0"/>
            <a:ext cx="951058" cy="81083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0583" y="114300"/>
            <a:ext cx="9003417" cy="4678204"/>
          </a:xfrm>
          <a:prstGeom prst="rect">
            <a:avLst/>
          </a:prstGeom>
          <a:noFill/>
        </p:spPr>
        <p:txBody>
          <a:bodyPr wrap="square">
            <a:spAutoFit/>
          </a:bodyPr>
          <a:lstStyle/>
          <a:p>
            <a:pPr algn="l"/>
            <a:endParaRPr lang="en-US" dirty="0">
              <a:latin typeface="Calisto MT" panose="02040603050505030304" pitchFamily="18" charset="0"/>
            </a:endParaRPr>
          </a:p>
          <a:p>
            <a:pPr algn="ctr"/>
            <a:r>
              <a:rPr lang="en-US" sz="2800" b="1" i="0" u="sng" dirty="0">
                <a:effectLst>
                  <a:outerShdw blurRad="38100" dist="38100" dir="2700000" algn="tl">
                    <a:srgbClr val="000000">
                      <a:alpha val="43137"/>
                    </a:srgbClr>
                  </a:outerShdw>
                </a:effectLst>
                <a:latin typeface="Calisto MT" panose="02040603050505030304" pitchFamily="18" charset="0"/>
              </a:rPr>
              <a:t>KEYWORD RESEARCH :</a:t>
            </a:r>
          </a:p>
          <a:p>
            <a:pPr algn="l"/>
            <a:endParaRPr lang="en-US" b="0" i="0" dirty="0">
              <a:effectLst/>
              <a:latin typeface="Calisto MT" panose="02040603050505030304" pitchFamily="18" charset="0"/>
            </a:endParaRPr>
          </a:p>
          <a:p>
            <a:pPr algn="l"/>
            <a:endParaRPr lang="en-US" b="0" i="0" dirty="0">
              <a:effectLst/>
              <a:latin typeface="Calisto MT" panose="02040603050505030304" pitchFamily="18" charset="0"/>
            </a:endParaRPr>
          </a:p>
          <a:p>
            <a:pPr algn="l"/>
            <a:r>
              <a:rPr lang="en-US" b="0" i="0" dirty="0">
                <a:effectLst/>
                <a:latin typeface="Calisto MT" panose="02040603050505030304" pitchFamily="18" charset="0"/>
              </a:rPr>
              <a:t>Keyword research is a crucial process in digital marketing and search engine optimization (SEO) It involves identifying the specific words and phrases that people use when searching for information, products, or services on search engines like Google, Bing, or Yahoo. </a:t>
            </a:r>
          </a:p>
          <a:p>
            <a:pPr algn="l"/>
            <a:endParaRPr lang="en-US" dirty="0">
              <a:latin typeface="Calisto MT" panose="02040603050505030304" pitchFamily="18" charset="0"/>
            </a:endParaRPr>
          </a:p>
          <a:p>
            <a:pPr algn="l"/>
            <a:r>
              <a:rPr lang="en-US" b="1" u="sng" dirty="0">
                <a:latin typeface="Calisto MT" panose="02040603050505030304" pitchFamily="18" charset="0"/>
              </a:rPr>
              <a:t>KEYWORD RESEARCH FOR MCCAIN FOODS :</a:t>
            </a:r>
          </a:p>
          <a:p>
            <a:pPr algn="l"/>
            <a:endParaRPr lang="en-US" b="1" u="sng" dirty="0">
              <a:latin typeface="Calisto MT" panose="02040603050505030304" pitchFamily="18" charset="0"/>
            </a:endParaRPr>
          </a:p>
          <a:p>
            <a:pPr algn="l"/>
            <a:r>
              <a:rPr lang="en-US" dirty="0">
                <a:latin typeface="Calisto MT" panose="02040603050505030304" pitchFamily="18" charset="0"/>
              </a:rPr>
              <a:t>The following are the relevant keyword ideas , keywords ,organic traffic , brand overview , analyzing competitor keywords , objectives of keyword research , brainstorm seed keywords , long tail keywords of McCain brand that have been found after thorough research and filtering. </a:t>
            </a:r>
          </a:p>
          <a:p>
            <a:pPr algn="l"/>
            <a:br>
              <a:rPr lang="en-US" dirty="0">
                <a:latin typeface="Calisto MT" panose="02040603050505030304" pitchFamily="18" charset="0"/>
              </a:rPr>
            </a:br>
            <a:endParaRPr lang="en-IN" dirty="0">
              <a:latin typeface="Calisto MT" panose="02040603050505030304" pitchFamily="18" charset="0"/>
            </a:endParaRPr>
          </a:p>
        </p:txBody>
      </p:sp>
      <p:pic>
        <p:nvPicPr>
          <p:cNvPr id="2" name="Picture 1">
            <a:extLst>
              <a:ext uri="{FF2B5EF4-FFF2-40B4-BE49-F238E27FC236}">
                <a16:creationId xmlns:a16="http://schemas.microsoft.com/office/drawing/2014/main" id="{CB7C6EA1-ECFA-1B0C-E598-AE977A7A9A91}"/>
              </a:ext>
            </a:extLst>
          </p:cNvPr>
          <p:cNvPicPr>
            <a:picLocks noChangeAspect="1"/>
          </p:cNvPicPr>
          <p:nvPr/>
        </p:nvPicPr>
        <p:blipFill>
          <a:blip r:embed="rId3"/>
          <a:stretch>
            <a:fillRect/>
          </a:stretch>
        </p:blipFill>
        <p:spPr>
          <a:xfrm>
            <a:off x="0" y="0"/>
            <a:ext cx="951058" cy="81083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E4F8E6-0A9B-F48B-6E86-8753D498458E}"/>
              </a:ext>
            </a:extLst>
          </p:cNvPr>
          <p:cNvSpPr txBox="1"/>
          <p:nvPr/>
        </p:nvSpPr>
        <p:spPr>
          <a:xfrm>
            <a:off x="629270" y="-46561"/>
            <a:ext cx="4572000" cy="1077218"/>
          </a:xfrm>
          <a:prstGeom prst="rect">
            <a:avLst/>
          </a:prstGeom>
          <a:noFill/>
        </p:spPr>
        <p:txBody>
          <a:bodyPr wrap="square">
            <a:spAutoFit/>
          </a:bodyPr>
          <a:lstStyle/>
          <a:p>
            <a:endParaRPr lang="en-IN" sz="2000" b="1" u="sng" dirty="0">
              <a:latin typeface="Bell MT" panose="02020503060305020303" pitchFamily="18" charset="0"/>
            </a:endParaRPr>
          </a:p>
          <a:p>
            <a:r>
              <a:rPr lang="en-IN" sz="2400" b="1" u="sng" dirty="0">
                <a:latin typeface="Bell MT" panose="02020503060305020303" pitchFamily="18" charset="0"/>
              </a:rPr>
              <a:t>KEYWORD IDEAS :</a:t>
            </a:r>
          </a:p>
          <a:p>
            <a:endParaRPr lang="en-IN" sz="2000" b="1" u="sng" dirty="0">
              <a:latin typeface="Bell MT" panose="02020503060305020303" pitchFamily="18" charset="0"/>
            </a:endParaRPr>
          </a:p>
        </p:txBody>
      </p:sp>
      <p:pic>
        <p:nvPicPr>
          <p:cNvPr id="4" name="Picture 3">
            <a:extLst>
              <a:ext uri="{FF2B5EF4-FFF2-40B4-BE49-F238E27FC236}">
                <a16:creationId xmlns:a16="http://schemas.microsoft.com/office/drawing/2014/main" id="{8814C2B7-39B8-3ADB-9230-5403E5D687D3}"/>
              </a:ext>
            </a:extLst>
          </p:cNvPr>
          <p:cNvPicPr>
            <a:picLocks noChangeAspect="1"/>
          </p:cNvPicPr>
          <p:nvPr/>
        </p:nvPicPr>
        <p:blipFill rotWithShape="1">
          <a:blip r:embed="rId2"/>
          <a:srcRect l="20989" t="19755" r="170" b="8909"/>
          <a:stretch/>
        </p:blipFill>
        <p:spPr>
          <a:xfrm>
            <a:off x="812159" y="824233"/>
            <a:ext cx="7519681" cy="382721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 name="Picture 1">
            <a:extLst>
              <a:ext uri="{FF2B5EF4-FFF2-40B4-BE49-F238E27FC236}">
                <a16:creationId xmlns:a16="http://schemas.microsoft.com/office/drawing/2014/main" id="{F5F0D037-DF8F-8DBC-6EDD-2C207C214101}"/>
              </a:ext>
            </a:extLst>
          </p:cNvPr>
          <p:cNvPicPr>
            <a:picLocks noChangeAspect="1"/>
          </p:cNvPicPr>
          <p:nvPr/>
        </p:nvPicPr>
        <p:blipFill>
          <a:blip r:embed="rId3"/>
          <a:stretch>
            <a:fillRect/>
          </a:stretch>
        </p:blipFill>
        <p:spPr>
          <a:xfrm>
            <a:off x="0" y="13395"/>
            <a:ext cx="951058" cy="810838"/>
          </a:xfrm>
          <a:prstGeom prst="rect">
            <a:avLst/>
          </a:prstGeom>
        </p:spPr>
      </p:pic>
    </p:spTree>
    <p:extLst>
      <p:ext uri="{BB962C8B-B14F-4D97-AF65-F5344CB8AC3E}">
        <p14:creationId xmlns:p14="http://schemas.microsoft.com/office/powerpoint/2010/main" val="2008330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86E48E-973C-041D-2D58-E88B49F4A2FD}"/>
              </a:ext>
            </a:extLst>
          </p:cNvPr>
          <p:cNvPicPr>
            <a:picLocks noChangeAspect="1"/>
          </p:cNvPicPr>
          <p:nvPr/>
        </p:nvPicPr>
        <p:blipFill rotWithShape="1">
          <a:blip r:embed="rId2"/>
          <a:srcRect l="20236" t="10152" r="2290" b="9107"/>
          <a:stretch/>
        </p:blipFill>
        <p:spPr>
          <a:xfrm>
            <a:off x="711011" y="810837"/>
            <a:ext cx="7519821" cy="396092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4" name="TextBox 3">
            <a:extLst>
              <a:ext uri="{FF2B5EF4-FFF2-40B4-BE49-F238E27FC236}">
                <a16:creationId xmlns:a16="http://schemas.microsoft.com/office/drawing/2014/main" id="{108A48DC-C88D-418B-481E-01FD069F4EE8}"/>
              </a:ext>
            </a:extLst>
          </p:cNvPr>
          <p:cNvSpPr txBox="1"/>
          <p:nvPr/>
        </p:nvSpPr>
        <p:spPr>
          <a:xfrm>
            <a:off x="639891" y="174586"/>
            <a:ext cx="4572000" cy="461665"/>
          </a:xfrm>
          <a:prstGeom prst="rect">
            <a:avLst/>
          </a:prstGeom>
          <a:noFill/>
        </p:spPr>
        <p:txBody>
          <a:bodyPr wrap="square">
            <a:spAutoFit/>
          </a:bodyPr>
          <a:lstStyle/>
          <a:p>
            <a:r>
              <a:rPr lang="en-IN" sz="2400" b="1" u="sng" dirty="0">
                <a:latin typeface="Bell MT" panose="02020503060305020303" pitchFamily="18" charset="0"/>
              </a:rPr>
              <a:t>KEYWORD : FRENCH FRIES </a:t>
            </a:r>
          </a:p>
        </p:txBody>
      </p:sp>
      <p:pic>
        <p:nvPicPr>
          <p:cNvPr id="3" name="Picture 2">
            <a:extLst>
              <a:ext uri="{FF2B5EF4-FFF2-40B4-BE49-F238E27FC236}">
                <a16:creationId xmlns:a16="http://schemas.microsoft.com/office/drawing/2014/main" id="{6294BE72-1917-DACA-560E-DAFA43E77451}"/>
              </a:ext>
            </a:extLst>
          </p:cNvPr>
          <p:cNvPicPr>
            <a:picLocks noChangeAspect="1"/>
          </p:cNvPicPr>
          <p:nvPr/>
        </p:nvPicPr>
        <p:blipFill>
          <a:blip r:embed="rId3"/>
          <a:stretch>
            <a:fillRect/>
          </a:stretch>
        </p:blipFill>
        <p:spPr>
          <a:xfrm>
            <a:off x="0" y="0"/>
            <a:ext cx="951058" cy="810838"/>
          </a:xfrm>
          <a:prstGeom prst="rect">
            <a:avLst/>
          </a:prstGeom>
        </p:spPr>
      </p:pic>
    </p:spTree>
    <p:extLst>
      <p:ext uri="{BB962C8B-B14F-4D97-AF65-F5344CB8AC3E}">
        <p14:creationId xmlns:p14="http://schemas.microsoft.com/office/powerpoint/2010/main" val="2415298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4251" y="273419"/>
            <a:ext cx="6053667" cy="830997"/>
          </a:xfrm>
          <a:prstGeom prst="rect">
            <a:avLst/>
          </a:prstGeom>
          <a:noFill/>
        </p:spPr>
        <p:txBody>
          <a:bodyPr wrap="square">
            <a:spAutoFit/>
          </a:bodyPr>
          <a:lstStyle/>
          <a:p>
            <a:r>
              <a:rPr lang="en-IN" sz="2400" b="1" u="sng" dirty="0">
                <a:latin typeface="Bell MT" panose="02020503060305020303" pitchFamily="18" charset="0"/>
              </a:rPr>
              <a:t>KEYWORD </a:t>
            </a:r>
            <a:r>
              <a:rPr lang="en-IN" sz="2400" b="1" dirty="0">
                <a:latin typeface="Bell MT" panose="02020503060305020303" pitchFamily="18" charset="0"/>
              </a:rPr>
              <a:t>: MCCAIN </a:t>
            </a:r>
          </a:p>
          <a:p>
            <a:endParaRPr lang="en-IN" sz="2400" b="1" u="sng" dirty="0">
              <a:latin typeface="Bell MT" panose="02020503060305020303" pitchFamily="18" charset="0"/>
            </a:endParaRPr>
          </a:p>
        </p:txBody>
      </p:sp>
      <p:pic>
        <p:nvPicPr>
          <p:cNvPr id="3" name="Picture 2">
            <a:extLst>
              <a:ext uri="{FF2B5EF4-FFF2-40B4-BE49-F238E27FC236}">
                <a16:creationId xmlns:a16="http://schemas.microsoft.com/office/drawing/2014/main" id="{6BE28D90-D7A1-6583-00EA-A65EDA1BA47D}"/>
              </a:ext>
            </a:extLst>
          </p:cNvPr>
          <p:cNvPicPr>
            <a:picLocks noChangeAspect="1"/>
          </p:cNvPicPr>
          <p:nvPr/>
        </p:nvPicPr>
        <p:blipFill>
          <a:blip r:embed="rId2"/>
          <a:stretch>
            <a:fillRect/>
          </a:stretch>
        </p:blipFill>
        <p:spPr>
          <a:xfrm>
            <a:off x="0" y="0"/>
            <a:ext cx="951058" cy="810838"/>
          </a:xfrm>
          <a:prstGeom prst="rect">
            <a:avLst/>
          </a:prstGeom>
        </p:spPr>
      </p:pic>
      <p:pic>
        <p:nvPicPr>
          <p:cNvPr id="6" name="Picture 5">
            <a:extLst>
              <a:ext uri="{FF2B5EF4-FFF2-40B4-BE49-F238E27FC236}">
                <a16:creationId xmlns:a16="http://schemas.microsoft.com/office/drawing/2014/main" id="{C0489CC7-716A-8E36-433B-CCC5451F8725}"/>
              </a:ext>
            </a:extLst>
          </p:cNvPr>
          <p:cNvPicPr>
            <a:picLocks noChangeAspect="1"/>
          </p:cNvPicPr>
          <p:nvPr/>
        </p:nvPicPr>
        <p:blipFill rotWithShape="1">
          <a:blip r:embed="rId3"/>
          <a:srcRect l="20917" t="9926" r="2168" b="8000"/>
          <a:stretch/>
        </p:blipFill>
        <p:spPr>
          <a:xfrm>
            <a:off x="593771" y="1005313"/>
            <a:ext cx="7895498" cy="364796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EC7CA2-7F26-25D3-14AF-52B4ECB2ED0C}"/>
              </a:ext>
            </a:extLst>
          </p:cNvPr>
          <p:cNvPicPr>
            <a:picLocks noChangeAspect="1"/>
          </p:cNvPicPr>
          <p:nvPr/>
        </p:nvPicPr>
        <p:blipFill rotWithShape="1">
          <a:blip r:embed="rId2"/>
          <a:srcRect l="18763" t="17856" r="2870" b="6920"/>
          <a:stretch/>
        </p:blipFill>
        <p:spPr>
          <a:xfrm>
            <a:off x="1056640" y="1334058"/>
            <a:ext cx="7020560" cy="347966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6" name="TextBox 5">
            <a:extLst>
              <a:ext uri="{FF2B5EF4-FFF2-40B4-BE49-F238E27FC236}">
                <a16:creationId xmlns:a16="http://schemas.microsoft.com/office/drawing/2014/main" id="{0BD5AEF3-76B0-CBE2-04B2-86DAF39ABFE2}"/>
              </a:ext>
            </a:extLst>
          </p:cNvPr>
          <p:cNvSpPr txBox="1"/>
          <p:nvPr/>
        </p:nvSpPr>
        <p:spPr>
          <a:xfrm>
            <a:off x="660596" y="405419"/>
            <a:ext cx="4572000" cy="523220"/>
          </a:xfrm>
          <a:prstGeom prst="rect">
            <a:avLst/>
          </a:prstGeom>
          <a:noFill/>
        </p:spPr>
        <p:txBody>
          <a:bodyPr wrap="square">
            <a:spAutoFit/>
          </a:bodyPr>
          <a:lstStyle/>
          <a:p>
            <a:r>
              <a:rPr lang="en-IN" sz="2400" b="1" u="sng" dirty="0">
                <a:latin typeface="Bell MT" panose="02020503060305020303" pitchFamily="18" charset="0"/>
              </a:rPr>
              <a:t>ORGANIC TRAFFIC </a:t>
            </a:r>
            <a:r>
              <a:rPr lang="en-IN" sz="2800" b="1" u="sng" dirty="0">
                <a:latin typeface="Bell MT" panose="02020503060305020303" pitchFamily="18" charset="0"/>
              </a:rPr>
              <a:t>: </a:t>
            </a:r>
            <a:endParaRPr lang="en-US" sz="2800" dirty="0">
              <a:latin typeface="Bell MT" panose="02020503060305020303" pitchFamily="18" charset="0"/>
            </a:endParaRPr>
          </a:p>
        </p:txBody>
      </p:sp>
      <p:pic>
        <p:nvPicPr>
          <p:cNvPr id="2" name="Picture 1">
            <a:extLst>
              <a:ext uri="{FF2B5EF4-FFF2-40B4-BE49-F238E27FC236}">
                <a16:creationId xmlns:a16="http://schemas.microsoft.com/office/drawing/2014/main" id="{DE1197DA-8499-2EC6-726E-7B06270E8027}"/>
              </a:ext>
            </a:extLst>
          </p:cNvPr>
          <p:cNvPicPr>
            <a:picLocks noChangeAspect="1"/>
          </p:cNvPicPr>
          <p:nvPr/>
        </p:nvPicPr>
        <p:blipFill>
          <a:blip r:embed="rId3"/>
          <a:stretch>
            <a:fillRect/>
          </a:stretch>
        </p:blipFill>
        <p:spPr>
          <a:xfrm>
            <a:off x="0" y="0"/>
            <a:ext cx="951058" cy="810838"/>
          </a:xfrm>
          <a:prstGeom prst="rect">
            <a:avLst/>
          </a:prstGeom>
        </p:spPr>
      </p:pic>
    </p:spTree>
    <p:extLst>
      <p:ext uri="{BB962C8B-B14F-4D97-AF65-F5344CB8AC3E}">
        <p14:creationId xmlns:p14="http://schemas.microsoft.com/office/powerpoint/2010/main" val="59392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BD512C-5961-87C3-D637-39ABDEFFB0FC}"/>
              </a:ext>
            </a:extLst>
          </p:cNvPr>
          <p:cNvSpPr txBox="1"/>
          <p:nvPr/>
        </p:nvSpPr>
        <p:spPr>
          <a:xfrm>
            <a:off x="573578" y="580752"/>
            <a:ext cx="8282940" cy="3200876"/>
          </a:xfrm>
          <a:prstGeom prst="rect">
            <a:avLst/>
          </a:prstGeom>
          <a:noFill/>
        </p:spPr>
        <p:txBody>
          <a:bodyPr wrap="square">
            <a:spAutoFit/>
          </a:bodyPr>
          <a:lstStyle/>
          <a:p>
            <a:pPr algn="ctr"/>
            <a:r>
              <a:rPr lang="en-US" sz="4000" b="1" u="sng" dirty="0">
                <a:effectLst>
                  <a:outerShdw blurRad="38100" dist="38100" dir="2700000" algn="tl">
                    <a:srgbClr val="000000">
                      <a:alpha val="43137"/>
                    </a:srgbClr>
                  </a:outerShdw>
                </a:effectLst>
                <a:latin typeface="Bodoni MT" panose="02070603080606020203" pitchFamily="18" charset="0"/>
                <a:ea typeface="PMingLiU-ExtB" panose="02020500000000000000" pitchFamily="18" charset="-120"/>
              </a:rPr>
              <a:t>INDEX </a:t>
            </a:r>
          </a:p>
          <a:p>
            <a:endParaRPr lang="en-US" sz="1800" b="1" dirty="0">
              <a:effectLst>
                <a:outerShdw blurRad="38100" dist="38100" dir="2700000" algn="tl">
                  <a:srgbClr val="000000">
                    <a:alpha val="43137"/>
                  </a:srgbClr>
                </a:outerShdw>
              </a:effectLst>
              <a:latin typeface="Bodoni MT" panose="02070603080606020203" pitchFamily="18" charset="0"/>
              <a:ea typeface="PMingLiU-ExtB" panose="02020500000000000000" pitchFamily="18" charset="-120"/>
            </a:endParaRPr>
          </a:p>
          <a:p>
            <a:endParaRPr lang="en-US" sz="1800" b="1" dirty="0">
              <a:effectLst>
                <a:outerShdw blurRad="38100" dist="38100" dir="2700000" algn="tl">
                  <a:srgbClr val="000000">
                    <a:alpha val="43137"/>
                  </a:srgbClr>
                </a:outerShdw>
              </a:effectLst>
              <a:latin typeface="Bodoni MT" panose="02070603080606020203" pitchFamily="18" charset="0"/>
              <a:ea typeface="PMingLiU-ExtB" panose="02020500000000000000" pitchFamily="18" charset="-120"/>
            </a:endParaRPr>
          </a:p>
          <a:p>
            <a:r>
              <a:rPr lang="en-US" sz="1800" dirty="0">
                <a:effectLst>
                  <a:outerShdw blurRad="38100" dist="38100" dir="2700000" algn="tl">
                    <a:srgbClr val="000000">
                      <a:alpha val="43137"/>
                    </a:srgbClr>
                  </a:outerShdw>
                </a:effectLst>
                <a:latin typeface="Bodoni MT" panose="02070603080606020203" pitchFamily="18" charset="0"/>
                <a:ea typeface="PMingLiU-ExtB" panose="02020500000000000000" pitchFamily="18" charset="-120"/>
              </a:rPr>
              <a:t>PART 1: BRAND STUDY, COMPETITOR ANALYSIS BUYER’S PERSONA</a:t>
            </a:r>
          </a:p>
          <a:p>
            <a:endParaRPr lang="en-US" dirty="0">
              <a:effectLst>
                <a:outerShdw blurRad="38100" dist="38100" dir="2700000" algn="tl">
                  <a:srgbClr val="000000">
                    <a:alpha val="43137"/>
                  </a:srgbClr>
                </a:outerShdw>
              </a:effectLst>
              <a:latin typeface="Bodoni MT" panose="02070603080606020203" pitchFamily="18" charset="0"/>
              <a:ea typeface="PMingLiU-ExtB" panose="02020500000000000000" pitchFamily="18" charset="-120"/>
            </a:endParaRPr>
          </a:p>
          <a:p>
            <a:r>
              <a:rPr lang="en-US" sz="1800" dirty="0">
                <a:effectLst>
                  <a:outerShdw blurRad="38100" dist="38100" dir="2700000" algn="tl">
                    <a:srgbClr val="000000">
                      <a:alpha val="43137"/>
                    </a:srgbClr>
                  </a:outerShdw>
                </a:effectLst>
                <a:latin typeface="Bodoni MT" panose="02070603080606020203" pitchFamily="18" charset="0"/>
                <a:ea typeface="PMingLiU-ExtB" panose="02020500000000000000" pitchFamily="18" charset="-120"/>
              </a:rPr>
              <a:t>PART 2: SEO &amp; KEYWORD RESEARCH</a:t>
            </a:r>
          </a:p>
          <a:p>
            <a:endParaRPr lang="en-US" sz="1800" dirty="0">
              <a:effectLst>
                <a:outerShdw blurRad="38100" dist="38100" dir="2700000" algn="tl">
                  <a:srgbClr val="000000">
                    <a:alpha val="43137"/>
                  </a:srgbClr>
                </a:outerShdw>
              </a:effectLst>
              <a:latin typeface="Bodoni MT" panose="02070603080606020203" pitchFamily="18" charset="0"/>
              <a:ea typeface="PMingLiU-ExtB" panose="02020500000000000000" pitchFamily="18" charset="-120"/>
            </a:endParaRPr>
          </a:p>
          <a:p>
            <a:r>
              <a:rPr lang="en-US" sz="1800" dirty="0">
                <a:effectLst>
                  <a:outerShdw blurRad="38100" dist="38100" dir="2700000" algn="tl">
                    <a:srgbClr val="000000">
                      <a:alpha val="43137"/>
                    </a:srgbClr>
                  </a:outerShdw>
                </a:effectLst>
                <a:latin typeface="Bodoni MT" panose="02070603080606020203" pitchFamily="18" charset="0"/>
                <a:ea typeface="PMingLiU-ExtB" panose="02020500000000000000" pitchFamily="18" charset="-120"/>
              </a:rPr>
              <a:t>PART 3: CONTENT IDEAS AND MARKETING STRATEGIES</a:t>
            </a:r>
          </a:p>
          <a:p>
            <a:endParaRPr lang="en-IN" dirty="0">
              <a:effectLst>
                <a:outerShdw blurRad="38100" dist="38100" dir="2700000" algn="tl">
                  <a:srgbClr val="000000">
                    <a:alpha val="43137"/>
                  </a:srgbClr>
                </a:outerShdw>
              </a:effectLst>
              <a:latin typeface="Bodoni MT" panose="02070603080606020203" pitchFamily="18" charset="0"/>
            </a:endParaRPr>
          </a:p>
          <a:p>
            <a:r>
              <a:rPr lang="en-GB" sz="1800" dirty="0">
                <a:effectLst>
                  <a:outerShdw blurRad="38100" dist="38100" dir="2700000" algn="tl">
                    <a:srgbClr val="000000">
                      <a:alpha val="43137"/>
                    </a:srgbClr>
                  </a:outerShdw>
                </a:effectLst>
                <a:latin typeface="Bodoni MT" panose="02070603080606020203" pitchFamily="18" charset="0"/>
                <a:ea typeface="PMingLiU-ExtB" panose="02020500000000000000" pitchFamily="18" charset="-120"/>
              </a:rPr>
              <a:t>PART 4: CONTENT CREATION AND CURATION</a:t>
            </a:r>
            <a:endParaRPr lang="en-GB" sz="1000" dirty="0">
              <a:effectLst>
                <a:outerShdw blurRad="38100" dist="38100" dir="2700000" algn="tl">
                  <a:srgbClr val="000000">
                    <a:alpha val="43137"/>
                  </a:srgbClr>
                </a:outerShdw>
              </a:effectLst>
              <a:latin typeface="Bodoni MT" panose="02070603080606020203" pitchFamily="18" charset="0"/>
            </a:endParaRPr>
          </a:p>
        </p:txBody>
      </p:sp>
      <p:pic>
        <p:nvPicPr>
          <p:cNvPr id="2" name="Picture 1">
            <a:extLst>
              <a:ext uri="{FF2B5EF4-FFF2-40B4-BE49-F238E27FC236}">
                <a16:creationId xmlns:a16="http://schemas.microsoft.com/office/drawing/2014/main" id="{B15E8890-4FE1-50DB-CA0D-99334FD216ED}"/>
              </a:ext>
            </a:extLst>
          </p:cNvPr>
          <p:cNvPicPr>
            <a:picLocks noChangeAspect="1"/>
          </p:cNvPicPr>
          <p:nvPr/>
        </p:nvPicPr>
        <p:blipFill>
          <a:blip r:embed="rId2"/>
          <a:stretch>
            <a:fillRect/>
          </a:stretch>
        </p:blipFill>
        <p:spPr>
          <a:xfrm>
            <a:off x="0" y="-22859"/>
            <a:ext cx="953229" cy="812724"/>
          </a:xfrm>
          <a:prstGeom prst="rect">
            <a:avLst/>
          </a:prstGeom>
        </p:spPr>
      </p:pic>
    </p:spTree>
    <p:extLst>
      <p:ext uri="{BB962C8B-B14F-4D97-AF65-F5344CB8AC3E}">
        <p14:creationId xmlns:p14="http://schemas.microsoft.com/office/powerpoint/2010/main" val="2914674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808" t="5119" r="-808" b="7315"/>
          <a:stretch>
            <a:fillRect/>
          </a:stretch>
        </p:blipFill>
        <p:spPr>
          <a:xfrm>
            <a:off x="4831005" y="765806"/>
            <a:ext cx="4021599" cy="196865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p:cNvPicPr>
            <a:picLocks noChangeAspect="1"/>
          </p:cNvPicPr>
          <p:nvPr/>
        </p:nvPicPr>
        <p:blipFill rotWithShape="1">
          <a:blip r:embed="rId3"/>
          <a:srcRect t="3952" b="8776"/>
          <a:stretch>
            <a:fillRect/>
          </a:stretch>
        </p:blipFill>
        <p:spPr>
          <a:xfrm>
            <a:off x="404703" y="765807"/>
            <a:ext cx="4021599" cy="197423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1" name="Picture 10"/>
          <p:cNvPicPr>
            <a:picLocks noChangeAspect="1"/>
          </p:cNvPicPr>
          <p:nvPr/>
        </p:nvPicPr>
        <p:blipFill rotWithShape="1">
          <a:blip r:embed="rId4"/>
          <a:srcRect t="5027" r="1111" b="8777"/>
          <a:stretch>
            <a:fillRect/>
          </a:stretch>
        </p:blipFill>
        <p:spPr>
          <a:xfrm>
            <a:off x="475529" y="3009796"/>
            <a:ext cx="3950773" cy="188051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3" name="Picture 12"/>
          <p:cNvPicPr>
            <a:picLocks noChangeAspect="1"/>
          </p:cNvPicPr>
          <p:nvPr/>
        </p:nvPicPr>
        <p:blipFill rotWithShape="1">
          <a:blip r:embed="rId5"/>
          <a:srcRect l="17037" t="10793" r="-1616" b="15601"/>
          <a:stretch>
            <a:fillRect/>
          </a:stretch>
        </p:blipFill>
        <p:spPr>
          <a:xfrm>
            <a:off x="4831005" y="3009796"/>
            <a:ext cx="4021599" cy="188051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 name="TextBox 2">
            <a:extLst>
              <a:ext uri="{FF2B5EF4-FFF2-40B4-BE49-F238E27FC236}">
                <a16:creationId xmlns:a16="http://schemas.microsoft.com/office/drawing/2014/main" id="{085E07FA-EF90-E3A1-4B29-607D9C614C08}"/>
              </a:ext>
            </a:extLst>
          </p:cNvPr>
          <p:cNvSpPr txBox="1"/>
          <p:nvPr/>
        </p:nvSpPr>
        <p:spPr>
          <a:xfrm>
            <a:off x="590843" y="154029"/>
            <a:ext cx="4572000" cy="461665"/>
          </a:xfrm>
          <a:prstGeom prst="rect">
            <a:avLst/>
          </a:prstGeom>
          <a:noFill/>
        </p:spPr>
        <p:txBody>
          <a:bodyPr wrap="square">
            <a:spAutoFit/>
          </a:bodyPr>
          <a:lstStyle/>
          <a:p>
            <a:r>
              <a:rPr lang="en-IN" sz="2400" b="1" u="sng" dirty="0">
                <a:latin typeface="Bell MT" panose="02020503060305020303" pitchFamily="18" charset="0"/>
              </a:rPr>
              <a:t>BRAND OVERVIEW : </a:t>
            </a:r>
          </a:p>
        </p:txBody>
      </p:sp>
      <p:pic>
        <p:nvPicPr>
          <p:cNvPr id="2" name="Picture 1">
            <a:extLst>
              <a:ext uri="{FF2B5EF4-FFF2-40B4-BE49-F238E27FC236}">
                <a16:creationId xmlns:a16="http://schemas.microsoft.com/office/drawing/2014/main" id="{BA9C9D05-302E-5735-E283-CDCD6AE28B92}"/>
              </a:ext>
            </a:extLst>
          </p:cNvPr>
          <p:cNvPicPr>
            <a:picLocks noChangeAspect="1"/>
          </p:cNvPicPr>
          <p:nvPr/>
        </p:nvPicPr>
        <p:blipFill>
          <a:blip r:embed="rId6"/>
          <a:stretch>
            <a:fillRect/>
          </a:stretch>
        </p:blipFill>
        <p:spPr>
          <a:xfrm>
            <a:off x="0" y="3915"/>
            <a:ext cx="951058" cy="81083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4126" t="17492" r="442" b="17405"/>
          <a:stretch/>
        </p:blipFill>
        <p:spPr>
          <a:xfrm>
            <a:off x="690417" y="997893"/>
            <a:ext cx="7763165" cy="376883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5" name="TextBox 4"/>
          <p:cNvSpPr txBox="1"/>
          <p:nvPr/>
        </p:nvSpPr>
        <p:spPr>
          <a:xfrm>
            <a:off x="507999" y="376768"/>
            <a:ext cx="4572000" cy="461665"/>
          </a:xfrm>
          <a:prstGeom prst="rect">
            <a:avLst/>
          </a:prstGeom>
          <a:noFill/>
        </p:spPr>
        <p:txBody>
          <a:bodyPr wrap="square">
            <a:spAutoFit/>
          </a:bodyPr>
          <a:lstStyle/>
          <a:p>
            <a:r>
              <a:rPr lang="en-IN" sz="2400" b="1" u="sng" dirty="0">
                <a:latin typeface="Bell MT" panose="02020503060305020303" pitchFamily="18" charset="0"/>
              </a:rPr>
              <a:t>COMPETITOR KEYWORD : </a:t>
            </a:r>
          </a:p>
        </p:txBody>
      </p:sp>
      <p:pic>
        <p:nvPicPr>
          <p:cNvPr id="2" name="Picture 1">
            <a:extLst>
              <a:ext uri="{FF2B5EF4-FFF2-40B4-BE49-F238E27FC236}">
                <a16:creationId xmlns:a16="http://schemas.microsoft.com/office/drawing/2014/main" id="{B76C82AA-91DF-FECA-A915-0618856BFCB8}"/>
              </a:ext>
            </a:extLst>
          </p:cNvPr>
          <p:cNvPicPr>
            <a:picLocks noChangeAspect="1"/>
          </p:cNvPicPr>
          <p:nvPr/>
        </p:nvPicPr>
        <p:blipFill>
          <a:blip r:embed="rId3"/>
          <a:stretch>
            <a:fillRect/>
          </a:stretch>
        </p:blipFill>
        <p:spPr>
          <a:xfrm>
            <a:off x="0" y="0"/>
            <a:ext cx="951058" cy="8108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36070" y="-215099"/>
            <a:ext cx="8390890" cy="301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400" b="1" i="0" u="sng" strike="noStrike" cap="none" normalizeH="0" baseline="0" dirty="0">
              <a:ln>
                <a:noFill/>
              </a:ln>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2400" b="1" u="sng" dirty="0">
                <a:latin typeface="Calisto MT" panose="02040603050505030304" pitchFamily="18" charset="0"/>
              </a:rPr>
              <a:t>OBJECTIVES OF KEYWORD RESEARCH :</a:t>
            </a:r>
          </a:p>
          <a:p>
            <a:pPr marL="0" marR="0" lvl="0" indent="0" algn="l" defTabSz="914400" rtl="0" eaLnBrk="0" fontAlgn="base" latinLnBrk="0" hangingPunct="0">
              <a:lnSpc>
                <a:spcPct val="100000"/>
              </a:lnSpc>
              <a:spcBef>
                <a:spcPct val="0"/>
              </a:spcBef>
              <a:spcAft>
                <a:spcPct val="0"/>
              </a:spcAft>
              <a:buClrTx/>
              <a:buSzTx/>
              <a:buFontTx/>
              <a:buNone/>
            </a:pPr>
            <a:endParaRPr lang="en-US" altLang="en-US" sz="2400" b="1" u="sng" dirty="0">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dirty="0">
                <a:solidFill>
                  <a:srgbClr val="000000"/>
                </a:solidFill>
                <a:latin typeface="Calisto MT" panose="02040603050505030304" pitchFamily="18" charset="0"/>
              </a:rPr>
              <a:t>To investigate the consumer perceptions and preferences towards delicious , healthy and planet-friendly products ,with a specific focus on McCain's existing product range .The research aims to understand the factors influencing </a:t>
            </a:r>
            <a:r>
              <a:rPr lang="en-US" altLang="en-US" dirty="0" err="1">
                <a:solidFill>
                  <a:srgbClr val="000000"/>
                </a:solidFill>
                <a:latin typeface="Calisto MT" panose="02040603050505030304" pitchFamily="18" charset="0"/>
              </a:rPr>
              <a:t>giv</a:t>
            </a:r>
            <a:endParaRPr lang="en-US" altLang="en-US" dirty="0">
              <a:solidFill>
                <a:srgbClr val="000000"/>
              </a:solidFill>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solidFill>
                <a:srgbClr val="000000"/>
              </a:solidFill>
              <a:latin typeface="Calisto MT" panose="02040603050505030304" pitchFamily="18" charset="0"/>
            </a:endParaRPr>
          </a:p>
          <a:p>
            <a:pPr marR="0" lvl="0" algn="l" defTabSz="914400" rtl="0" eaLnBrk="0" fontAlgn="base" latinLnBrk="0" hangingPunct="0">
              <a:lnSpc>
                <a:spcPct val="100000"/>
              </a:lnSpc>
              <a:spcBef>
                <a:spcPct val="0"/>
              </a:spcBef>
              <a:spcAft>
                <a:spcPct val="0"/>
              </a:spcAft>
              <a:buClrTx/>
              <a:buSzTx/>
            </a:pPr>
            <a:endParaRPr lang="en-IN" i="0" dirty="0">
              <a:effectLst/>
              <a:latin typeface="Calisto MT" panose="020406030505050303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pPr>
            <a:endParaRPr lang="en-US" altLang="en-US" dirty="0">
              <a:solidFill>
                <a:srgbClr val="000000"/>
              </a:solidFill>
              <a:latin typeface="Calisto MT" panose="02040603050505030304" pitchFamily="18" charset="0"/>
            </a:endParaRPr>
          </a:p>
        </p:txBody>
      </p:sp>
      <p:pic>
        <p:nvPicPr>
          <p:cNvPr id="3" name="Picture 2">
            <a:extLst>
              <a:ext uri="{FF2B5EF4-FFF2-40B4-BE49-F238E27FC236}">
                <a16:creationId xmlns:a16="http://schemas.microsoft.com/office/drawing/2014/main" id="{4917D3BD-19C6-CA8E-17A8-315847D0C6D9}"/>
              </a:ext>
            </a:extLst>
          </p:cNvPr>
          <p:cNvPicPr>
            <a:picLocks noChangeAspect="1"/>
          </p:cNvPicPr>
          <p:nvPr/>
        </p:nvPicPr>
        <p:blipFill>
          <a:blip r:embed="rId2"/>
          <a:stretch>
            <a:fillRect/>
          </a:stretch>
        </p:blipFill>
        <p:spPr>
          <a:xfrm>
            <a:off x="0" y="-9672"/>
            <a:ext cx="951058" cy="810838"/>
          </a:xfrm>
          <a:prstGeom prst="rect">
            <a:avLst/>
          </a:prstGeom>
        </p:spPr>
      </p:pic>
      <p:graphicFrame>
        <p:nvGraphicFramePr>
          <p:cNvPr id="4" name="Table 4">
            <a:extLst>
              <a:ext uri="{FF2B5EF4-FFF2-40B4-BE49-F238E27FC236}">
                <a16:creationId xmlns:a16="http://schemas.microsoft.com/office/drawing/2014/main" id="{9F4FD80E-55CC-724E-EFD1-9B98D33451AA}"/>
              </a:ext>
            </a:extLst>
          </p:cNvPr>
          <p:cNvGraphicFramePr>
            <a:graphicFrameLocks noGrp="1"/>
          </p:cNvGraphicFramePr>
          <p:nvPr>
            <p:extLst>
              <p:ext uri="{D42A27DB-BD31-4B8C-83A1-F6EECF244321}">
                <p14:modId xmlns:p14="http://schemas.microsoft.com/office/powerpoint/2010/main" val="270183660"/>
              </p:ext>
            </p:extLst>
          </p:nvPr>
        </p:nvGraphicFramePr>
        <p:xfrm>
          <a:off x="1392571" y="1939008"/>
          <a:ext cx="6543413" cy="3069812"/>
        </p:xfrm>
        <a:graphic>
          <a:graphicData uri="http://schemas.openxmlformats.org/drawingml/2006/table">
            <a:tbl>
              <a:tblPr firstRow="1" bandRow="1">
                <a:effectLst/>
                <a:tableStyleId>{ED083AE6-46FA-4A59-8FB0-9F97EB10719F}</a:tableStyleId>
              </a:tblPr>
              <a:tblGrid>
                <a:gridCol w="1320282">
                  <a:extLst>
                    <a:ext uri="{9D8B030D-6E8A-4147-A177-3AD203B41FA5}">
                      <a16:colId xmlns:a16="http://schemas.microsoft.com/office/drawing/2014/main" val="948118936"/>
                    </a:ext>
                  </a:extLst>
                </a:gridCol>
                <a:gridCol w="5223131">
                  <a:extLst>
                    <a:ext uri="{9D8B030D-6E8A-4147-A177-3AD203B41FA5}">
                      <a16:colId xmlns:a16="http://schemas.microsoft.com/office/drawing/2014/main" val="1564879754"/>
                    </a:ext>
                  </a:extLst>
                </a:gridCol>
              </a:tblGrid>
              <a:tr h="290302">
                <a:tc>
                  <a:txBody>
                    <a:bodyPr/>
                    <a:lstStyle/>
                    <a:p>
                      <a:r>
                        <a:rPr lang="en-IN" b="1" dirty="0"/>
                        <a:t>1 .</a:t>
                      </a:r>
                    </a:p>
                  </a:txBody>
                  <a:tcPr/>
                </a:tc>
                <a:tc>
                  <a:txBody>
                    <a:bodyPr/>
                    <a:lstStyle/>
                    <a:p>
                      <a:r>
                        <a:rPr lang="en-IN" b="0" i="0" dirty="0">
                          <a:effectLst/>
                          <a:latin typeface="Calisto MT" panose="02040603050505030304" pitchFamily="18" charset="0"/>
                        </a:rPr>
                        <a:t>Improve Online Visibility</a:t>
                      </a:r>
                      <a:endParaRPr lang="en-IN" b="0" dirty="0"/>
                    </a:p>
                  </a:txBody>
                  <a:tcPr/>
                </a:tc>
                <a:extLst>
                  <a:ext uri="{0D108BD9-81ED-4DB2-BD59-A6C34878D82A}">
                    <a16:rowId xmlns:a16="http://schemas.microsoft.com/office/drawing/2014/main" val="1634416371"/>
                  </a:ext>
                </a:extLst>
              </a:tr>
              <a:tr h="395192">
                <a:tc>
                  <a:txBody>
                    <a:bodyPr/>
                    <a:lstStyle/>
                    <a:p>
                      <a:r>
                        <a:rPr lang="en-IN" b="1" dirty="0"/>
                        <a:t>2.</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i="0" dirty="0">
                          <a:effectLst/>
                          <a:latin typeface="Calisto MT" panose="02040603050505030304" pitchFamily="18" charset="0"/>
                        </a:rPr>
                        <a:t>Drive Organic Traffic</a:t>
                      </a:r>
                    </a:p>
                  </a:txBody>
                  <a:tcPr/>
                </a:tc>
                <a:extLst>
                  <a:ext uri="{0D108BD9-81ED-4DB2-BD59-A6C34878D82A}">
                    <a16:rowId xmlns:a16="http://schemas.microsoft.com/office/drawing/2014/main" val="2868939634"/>
                  </a:ext>
                </a:extLst>
              </a:tr>
              <a:tr h="291404">
                <a:tc>
                  <a:txBody>
                    <a:bodyPr/>
                    <a:lstStyle/>
                    <a:p>
                      <a:r>
                        <a:rPr lang="en-IN" b="1" dirty="0"/>
                        <a:t>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i="0" dirty="0">
                          <a:effectLst/>
                          <a:latin typeface="Calisto MT" panose="02040603050505030304" pitchFamily="18" charset="0"/>
                        </a:rPr>
                        <a:t>Understand Customer Intent</a:t>
                      </a:r>
                    </a:p>
                  </a:txBody>
                  <a:tcPr/>
                </a:tc>
                <a:extLst>
                  <a:ext uri="{0D108BD9-81ED-4DB2-BD59-A6C34878D82A}">
                    <a16:rowId xmlns:a16="http://schemas.microsoft.com/office/drawing/2014/main" val="3698622230"/>
                  </a:ext>
                </a:extLst>
              </a:tr>
              <a:tr h="291404">
                <a:tc>
                  <a:txBody>
                    <a:bodyPr/>
                    <a:lstStyle/>
                    <a:p>
                      <a:r>
                        <a:rPr lang="en-IN" b="1" dirty="0"/>
                        <a:t>4.</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i="0" dirty="0">
                          <a:effectLst/>
                          <a:latin typeface="Calisto MT" panose="02040603050505030304" pitchFamily="18" charset="0"/>
                        </a:rPr>
                        <a:t>Optimize Product Descriptions</a:t>
                      </a:r>
                    </a:p>
                  </a:txBody>
                  <a:tcPr/>
                </a:tc>
                <a:extLst>
                  <a:ext uri="{0D108BD9-81ED-4DB2-BD59-A6C34878D82A}">
                    <a16:rowId xmlns:a16="http://schemas.microsoft.com/office/drawing/2014/main" val="1438604024"/>
                  </a:ext>
                </a:extLst>
              </a:tr>
              <a:tr h="291404">
                <a:tc>
                  <a:txBody>
                    <a:bodyPr/>
                    <a:lstStyle/>
                    <a:p>
                      <a:r>
                        <a:rPr lang="en-IN" b="1" dirty="0"/>
                        <a:t>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i="0" dirty="0">
                          <a:effectLst/>
                          <a:latin typeface="Calisto MT" panose="02040603050505030304" pitchFamily="18" charset="0"/>
                        </a:rPr>
                        <a:t>Competitive Analysis</a:t>
                      </a:r>
                    </a:p>
                  </a:txBody>
                  <a:tcPr/>
                </a:tc>
                <a:extLst>
                  <a:ext uri="{0D108BD9-81ED-4DB2-BD59-A6C34878D82A}">
                    <a16:rowId xmlns:a16="http://schemas.microsoft.com/office/drawing/2014/main" val="3584009857"/>
                  </a:ext>
                </a:extLst>
              </a:tr>
              <a:tr h="291404">
                <a:tc>
                  <a:txBody>
                    <a:bodyPr/>
                    <a:lstStyle/>
                    <a:p>
                      <a:r>
                        <a:rPr lang="en-IN" b="1" dirty="0"/>
                        <a:t>6.</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i="0" dirty="0">
                          <a:effectLst/>
                          <a:latin typeface="Calisto MT" panose="02040603050505030304" pitchFamily="18" charset="0"/>
                        </a:rPr>
                        <a:t>Content Strategy</a:t>
                      </a:r>
                    </a:p>
                  </a:txBody>
                  <a:tcPr/>
                </a:tc>
                <a:extLst>
                  <a:ext uri="{0D108BD9-81ED-4DB2-BD59-A6C34878D82A}">
                    <a16:rowId xmlns:a16="http://schemas.microsoft.com/office/drawing/2014/main" val="3948571734"/>
                  </a:ext>
                </a:extLst>
              </a:tr>
              <a:tr h="291404">
                <a:tc>
                  <a:txBody>
                    <a:bodyPr/>
                    <a:lstStyle/>
                    <a:p>
                      <a:r>
                        <a:rPr lang="en-IN" b="1" dirty="0"/>
                        <a:t>7.</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i="0" dirty="0">
                          <a:effectLst/>
                          <a:latin typeface="Calisto MT" panose="02040603050505030304" pitchFamily="18" charset="0"/>
                        </a:rPr>
                        <a:t>Local Search Optimization</a:t>
                      </a:r>
                    </a:p>
                  </a:txBody>
                  <a:tcPr/>
                </a:tc>
                <a:extLst>
                  <a:ext uri="{0D108BD9-81ED-4DB2-BD59-A6C34878D82A}">
                    <a16:rowId xmlns:a16="http://schemas.microsoft.com/office/drawing/2014/main" val="2441802820"/>
                  </a:ext>
                </a:extLst>
              </a:tr>
              <a:tr h="291404">
                <a:tc>
                  <a:txBody>
                    <a:bodyPr/>
                    <a:lstStyle/>
                    <a:p>
                      <a:r>
                        <a:rPr lang="en-IN" b="1" dirty="0"/>
                        <a:t>8.</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IN" i="0" dirty="0">
                          <a:effectLst/>
                          <a:latin typeface="Calisto MT" panose="02040603050505030304" pitchFamily="18" charset="0"/>
                        </a:rPr>
                        <a:t>PPC Advertising</a:t>
                      </a:r>
                      <a:r>
                        <a:rPr lang="en-US" altLang="en-US" dirty="0">
                          <a:solidFill>
                            <a:srgbClr val="000000"/>
                          </a:solidFill>
                          <a:latin typeface="Calisto MT" panose="02040603050505030304" pitchFamily="18" charset="0"/>
                        </a:rPr>
                        <a:t> </a:t>
                      </a:r>
                    </a:p>
                  </a:txBody>
                  <a:tcPr/>
                </a:tc>
                <a:extLst>
                  <a:ext uri="{0D108BD9-81ED-4DB2-BD59-A6C34878D82A}">
                    <a16:rowId xmlns:a16="http://schemas.microsoft.com/office/drawing/2014/main" val="1852859125"/>
                  </a:ext>
                </a:extLst>
              </a:tr>
              <a:tr h="291404">
                <a:tc>
                  <a:txBody>
                    <a:bodyPr/>
                    <a:lstStyle/>
                    <a:p>
                      <a:r>
                        <a:rPr lang="en-IN" b="1" dirty="0"/>
                        <a:t>9.</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latin typeface="Calisto MT" panose="02040603050505030304" pitchFamily="18" charset="0"/>
                        </a:rPr>
                        <a:t>Improving organic search ranking</a:t>
                      </a:r>
                    </a:p>
                  </a:txBody>
                  <a:tcPr/>
                </a:tc>
                <a:extLst>
                  <a:ext uri="{0D108BD9-81ED-4DB2-BD59-A6C34878D82A}">
                    <a16:rowId xmlns:a16="http://schemas.microsoft.com/office/drawing/2014/main" val="3593097758"/>
                  </a:ext>
                </a:extLst>
              </a:tr>
              <a:tr h="291404">
                <a:tc>
                  <a:txBody>
                    <a:bodyPr/>
                    <a:lstStyle/>
                    <a:p>
                      <a:r>
                        <a:rPr lang="en-IN" b="1" dirty="0"/>
                        <a:t>10.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en-US" dirty="0">
                          <a:solidFill>
                            <a:srgbClr val="000000"/>
                          </a:solidFill>
                          <a:latin typeface="Calisto MT" panose="02040603050505030304" pitchFamily="18" charset="0"/>
                        </a:rPr>
                        <a:t>Creating content </a:t>
                      </a:r>
                    </a:p>
                  </a:txBody>
                  <a:tcPr/>
                </a:tc>
                <a:extLst>
                  <a:ext uri="{0D108BD9-81ED-4DB2-BD59-A6C34878D82A}">
                    <a16:rowId xmlns:a16="http://schemas.microsoft.com/office/drawing/2014/main" val="1981238062"/>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501196" y="-170569"/>
            <a:ext cx="8510152" cy="1985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b="0" i="0" u="none" strike="noStrike" cap="none" normalizeH="0" baseline="0" dirty="0">
              <a:ln>
                <a:noFill/>
              </a:ln>
              <a:solidFill>
                <a:srgbClr val="000000"/>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lang="en-US" altLang="en-US" sz="2400" b="1" u="sng" dirty="0">
                <a:latin typeface="Calisto MT" panose="02040603050505030304" pitchFamily="18" charset="0"/>
              </a:rPr>
              <a:t>BRAINSTROM SEED KEYWORDS:</a:t>
            </a:r>
          </a:p>
          <a:p>
            <a:pPr marL="0" marR="0" lvl="0" indent="0" algn="l" defTabSz="914400" rtl="0" eaLnBrk="0" fontAlgn="base" latinLnBrk="0" hangingPunct="0">
              <a:lnSpc>
                <a:spcPct val="100000"/>
              </a:lnSpc>
              <a:spcBef>
                <a:spcPct val="0"/>
              </a:spcBef>
              <a:spcAft>
                <a:spcPct val="0"/>
              </a:spcAft>
              <a:buClrTx/>
              <a:buSzTx/>
              <a:buFontTx/>
              <a:buNone/>
            </a:pPr>
            <a:endParaRPr lang="en-US" altLang="en-US" dirty="0">
              <a:solidFill>
                <a:srgbClr val="FF0000"/>
              </a:solidFill>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b="0" i="0" u="none" strike="noStrike" cap="none" normalizeH="0" baseline="0" dirty="0">
                <a:ln>
                  <a:noFill/>
                </a:ln>
                <a:solidFill>
                  <a:srgbClr val="000000"/>
                </a:solidFill>
                <a:effectLst/>
                <a:latin typeface="Calisto MT" panose="02040603050505030304" pitchFamily="18" charset="0"/>
              </a:rPr>
              <a:t>Here are some seed keywords for McCain, focusing on their frozen food products, especially frozen potatoes:</a:t>
            </a:r>
          </a:p>
          <a:p>
            <a:pPr marL="0" marR="0" lvl="0" indent="0" algn="l" defTabSz="914400" rtl="0" eaLnBrk="0" fontAlgn="base" latinLnBrk="0" hangingPunct="0">
              <a:lnSpc>
                <a:spcPct val="100000"/>
              </a:lnSpc>
              <a:spcBef>
                <a:spcPct val="0"/>
              </a:spcBef>
              <a:spcAft>
                <a:spcPct val="0"/>
              </a:spcAft>
              <a:buClrTx/>
              <a:buSzTx/>
            </a:pPr>
            <a:endParaRPr kumimoji="0" lang="en-US" altLang="en-US" sz="700" b="0" i="0" u="none" strike="noStrike" cap="none" normalizeH="0" baseline="0" dirty="0">
              <a:ln>
                <a:noFill/>
              </a:ln>
              <a:solidFill>
                <a:srgbClr val="000000"/>
              </a:solidFill>
              <a:effectLst/>
              <a:latin typeface="Calisto MT" panose="02040603050505030304" pitchFamily="18" charset="0"/>
            </a:endParaRPr>
          </a:p>
        </p:txBody>
      </p:sp>
      <p:pic>
        <p:nvPicPr>
          <p:cNvPr id="3" name="Picture 2">
            <a:extLst>
              <a:ext uri="{FF2B5EF4-FFF2-40B4-BE49-F238E27FC236}">
                <a16:creationId xmlns:a16="http://schemas.microsoft.com/office/drawing/2014/main" id="{F52CF245-B496-15D9-1280-3F0149E8E9F6}"/>
              </a:ext>
            </a:extLst>
          </p:cNvPr>
          <p:cNvPicPr>
            <a:picLocks noChangeAspect="1"/>
          </p:cNvPicPr>
          <p:nvPr/>
        </p:nvPicPr>
        <p:blipFill>
          <a:blip r:embed="rId2"/>
          <a:stretch>
            <a:fillRect/>
          </a:stretch>
        </p:blipFill>
        <p:spPr>
          <a:xfrm>
            <a:off x="0" y="11430"/>
            <a:ext cx="951058" cy="810838"/>
          </a:xfrm>
          <a:prstGeom prst="rect">
            <a:avLst/>
          </a:prstGeom>
        </p:spPr>
      </p:pic>
      <p:graphicFrame>
        <p:nvGraphicFramePr>
          <p:cNvPr id="4" name="Table 4">
            <a:extLst>
              <a:ext uri="{FF2B5EF4-FFF2-40B4-BE49-F238E27FC236}">
                <a16:creationId xmlns:a16="http://schemas.microsoft.com/office/drawing/2014/main" id="{D27C72CA-BEB3-82D7-44A4-C2067A7C3462}"/>
              </a:ext>
            </a:extLst>
          </p:cNvPr>
          <p:cNvGraphicFramePr>
            <a:graphicFrameLocks noGrp="1"/>
          </p:cNvGraphicFramePr>
          <p:nvPr>
            <p:extLst>
              <p:ext uri="{D42A27DB-BD31-4B8C-83A1-F6EECF244321}">
                <p14:modId xmlns:p14="http://schemas.microsoft.com/office/powerpoint/2010/main" val="609471063"/>
              </p:ext>
            </p:extLst>
          </p:nvPr>
        </p:nvGraphicFramePr>
        <p:xfrm>
          <a:off x="1167865" y="1830833"/>
          <a:ext cx="6686349" cy="2995125"/>
        </p:xfrm>
        <a:graphic>
          <a:graphicData uri="http://schemas.openxmlformats.org/drawingml/2006/table">
            <a:tbl>
              <a:tblPr firstRow="1" bandRow="1">
                <a:tableStyleId>{E8B1032C-EA38-4F05-BA0D-38AFFFC7BED3}</a:tableStyleId>
              </a:tblPr>
              <a:tblGrid>
                <a:gridCol w="1442843">
                  <a:extLst>
                    <a:ext uri="{9D8B030D-6E8A-4147-A177-3AD203B41FA5}">
                      <a16:colId xmlns:a16="http://schemas.microsoft.com/office/drawing/2014/main" val="1901239978"/>
                    </a:ext>
                  </a:extLst>
                </a:gridCol>
                <a:gridCol w="5243506">
                  <a:extLst>
                    <a:ext uri="{9D8B030D-6E8A-4147-A177-3AD203B41FA5}">
                      <a16:colId xmlns:a16="http://schemas.microsoft.com/office/drawing/2014/main" val="3639249920"/>
                    </a:ext>
                  </a:extLst>
                </a:gridCol>
              </a:tblGrid>
              <a:tr h="302280">
                <a:tc>
                  <a:txBody>
                    <a:bodyPr/>
                    <a:lstStyle/>
                    <a:p>
                      <a:r>
                        <a:rPr lang="en-IN" b="1" dirty="0"/>
                        <a:t>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000000"/>
                          </a:solidFill>
                          <a:effectLst/>
                          <a:latin typeface="Calisto MT" panose="02040603050505030304" pitchFamily="18" charset="0"/>
                        </a:rPr>
                        <a:t>Frozen potatoes</a:t>
                      </a:r>
                    </a:p>
                  </a:txBody>
                  <a:tcPr/>
                </a:tc>
                <a:extLst>
                  <a:ext uri="{0D108BD9-81ED-4DB2-BD59-A6C34878D82A}">
                    <a16:rowId xmlns:a16="http://schemas.microsoft.com/office/drawing/2014/main" val="3802652312"/>
                  </a:ext>
                </a:extLst>
              </a:tr>
              <a:tr h="299205">
                <a:tc>
                  <a:txBody>
                    <a:bodyPr/>
                    <a:lstStyle/>
                    <a:p>
                      <a:r>
                        <a:rPr lang="en-IN" b="1" dirty="0"/>
                        <a:t>2.</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000000"/>
                          </a:solidFill>
                          <a:effectLst/>
                          <a:latin typeface="Calisto MT" panose="02040603050505030304" pitchFamily="18" charset="0"/>
                        </a:rPr>
                        <a:t>French fries</a:t>
                      </a:r>
                    </a:p>
                  </a:txBody>
                  <a:tcPr/>
                </a:tc>
                <a:extLst>
                  <a:ext uri="{0D108BD9-81ED-4DB2-BD59-A6C34878D82A}">
                    <a16:rowId xmlns:a16="http://schemas.microsoft.com/office/drawing/2014/main" val="136216395"/>
                  </a:ext>
                </a:extLst>
              </a:tr>
              <a:tr h="299205">
                <a:tc>
                  <a:txBody>
                    <a:bodyPr/>
                    <a:lstStyle/>
                    <a:p>
                      <a:r>
                        <a:rPr lang="en-IN" b="1" dirty="0"/>
                        <a:t>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000000"/>
                          </a:solidFill>
                          <a:effectLst/>
                          <a:latin typeface="Calisto MT" panose="02040603050505030304" pitchFamily="18" charset="0"/>
                        </a:rPr>
                        <a:t>Hash browns</a:t>
                      </a:r>
                    </a:p>
                  </a:txBody>
                  <a:tcPr/>
                </a:tc>
                <a:extLst>
                  <a:ext uri="{0D108BD9-81ED-4DB2-BD59-A6C34878D82A}">
                    <a16:rowId xmlns:a16="http://schemas.microsoft.com/office/drawing/2014/main" val="651697959"/>
                  </a:ext>
                </a:extLst>
              </a:tr>
              <a:tr h="299205">
                <a:tc>
                  <a:txBody>
                    <a:bodyPr/>
                    <a:lstStyle/>
                    <a:p>
                      <a:r>
                        <a:rPr lang="en-IN" b="1" dirty="0"/>
                        <a:t>4.</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000000"/>
                          </a:solidFill>
                          <a:effectLst/>
                          <a:latin typeface="Calisto MT" panose="02040603050505030304" pitchFamily="18" charset="0"/>
                        </a:rPr>
                        <a:t>Potato wedges</a:t>
                      </a:r>
                    </a:p>
                  </a:txBody>
                  <a:tcPr/>
                </a:tc>
                <a:extLst>
                  <a:ext uri="{0D108BD9-81ED-4DB2-BD59-A6C34878D82A}">
                    <a16:rowId xmlns:a16="http://schemas.microsoft.com/office/drawing/2014/main" val="3489875175"/>
                  </a:ext>
                </a:extLst>
              </a:tr>
              <a:tr h="299205">
                <a:tc>
                  <a:txBody>
                    <a:bodyPr/>
                    <a:lstStyle/>
                    <a:p>
                      <a:r>
                        <a:rPr lang="en-IN" b="1" dirty="0"/>
                        <a:t>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000000"/>
                          </a:solidFill>
                          <a:effectLst/>
                          <a:latin typeface="Calisto MT" panose="02040603050505030304" pitchFamily="18" charset="0"/>
                        </a:rPr>
                        <a:t>Frozen food</a:t>
                      </a:r>
                    </a:p>
                  </a:txBody>
                  <a:tcPr/>
                </a:tc>
                <a:extLst>
                  <a:ext uri="{0D108BD9-81ED-4DB2-BD59-A6C34878D82A}">
                    <a16:rowId xmlns:a16="http://schemas.microsoft.com/office/drawing/2014/main" val="3252491561"/>
                  </a:ext>
                </a:extLst>
              </a:tr>
              <a:tr h="299205">
                <a:tc>
                  <a:txBody>
                    <a:bodyPr/>
                    <a:lstStyle/>
                    <a:p>
                      <a:r>
                        <a:rPr lang="en-IN" b="1" dirty="0"/>
                        <a:t>6.</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000000"/>
                          </a:solidFill>
                          <a:effectLst/>
                          <a:latin typeface="Calisto MT" panose="02040603050505030304" pitchFamily="18" charset="0"/>
                        </a:rPr>
                        <a:t>Ready-to-eat meals</a:t>
                      </a:r>
                    </a:p>
                  </a:txBody>
                  <a:tcPr/>
                </a:tc>
                <a:extLst>
                  <a:ext uri="{0D108BD9-81ED-4DB2-BD59-A6C34878D82A}">
                    <a16:rowId xmlns:a16="http://schemas.microsoft.com/office/drawing/2014/main" val="4097141997"/>
                  </a:ext>
                </a:extLst>
              </a:tr>
              <a:tr h="299205">
                <a:tc>
                  <a:txBody>
                    <a:bodyPr/>
                    <a:lstStyle/>
                    <a:p>
                      <a:r>
                        <a:rPr lang="en-IN" b="1" dirty="0"/>
                        <a:t>7.</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000000"/>
                          </a:solidFill>
                          <a:effectLst/>
                          <a:latin typeface="Calisto MT" panose="02040603050505030304" pitchFamily="18" charset="0"/>
                        </a:rPr>
                        <a:t>Frozen snacks</a:t>
                      </a:r>
                    </a:p>
                  </a:txBody>
                  <a:tcPr/>
                </a:tc>
                <a:extLst>
                  <a:ext uri="{0D108BD9-81ED-4DB2-BD59-A6C34878D82A}">
                    <a16:rowId xmlns:a16="http://schemas.microsoft.com/office/drawing/2014/main" val="2116374320"/>
                  </a:ext>
                </a:extLst>
              </a:tr>
              <a:tr h="299205">
                <a:tc>
                  <a:txBody>
                    <a:bodyPr/>
                    <a:lstStyle/>
                    <a:p>
                      <a:r>
                        <a:rPr lang="en-IN" b="1" dirty="0"/>
                        <a:t>8.</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000000"/>
                          </a:solidFill>
                          <a:effectLst/>
                          <a:latin typeface="Calisto MT" panose="02040603050505030304" pitchFamily="18" charset="0"/>
                        </a:rPr>
                        <a:t>McCain frozen products</a:t>
                      </a:r>
                    </a:p>
                  </a:txBody>
                  <a:tcPr/>
                </a:tc>
                <a:extLst>
                  <a:ext uri="{0D108BD9-81ED-4DB2-BD59-A6C34878D82A}">
                    <a16:rowId xmlns:a16="http://schemas.microsoft.com/office/drawing/2014/main" val="3352796344"/>
                  </a:ext>
                </a:extLst>
              </a:tr>
              <a:tr h="299205">
                <a:tc>
                  <a:txBody>
                    <a:bodyPr/>
                    <a:lstStyle/>
                    <a:p>
                      <a:r>
                        <a:rPr lang="en-IN" b="1" dirty="0"/>
                        <a:t>9.</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000000"/>
                          </a:solidFill>
                          <a:effectLst/>
                          <a:latin typeface="Calisto MT" panose="02040603050505030304" pitchFamily="18" charset="0"/>
                        </a:rPr>
                        <a:t>Frozen vegetable snacks</a:t>
                      </a:r>
                    </a:p>
                  </a:txBody>
                  <a:tcPr/>
                </a:tc>
                <a:extLst>
                  <a:ext uri="{0D108BD9-81ED-4DB2-BD59-A6C34878D82A}">
                    <a16:rowId xmlns:a16="http://schemas.microsoft.com/office/drawing/2014/main" val="2495239484"/>
                  </a:ext>
                </a:extLst>
              </a:tr>
              <a:tr h="299205">
                <a:tc>
                  <a:txBody>
                    <a:bodyPr/>
                    <a:lstStyle/>
                    <a:p>
                      <a:r>
                        <a:rPr lang="en-IN" b="1" dirty="0"/>
                        <a:t>10.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i="0" u="none" strike="noStrike" cap="none" normalizeH="0" baseline="0" dirty="0">
                          <a:ln>
                            <a:noFill/>
                          </a:ln>
                          <a:solidFill>
                            <a:srgbClr val="000000"/>
                          </a:solidFill>
                          <a:effectLst/>
                          <a:latin typeface="Calisto MT" panose="02040603050505030304" pitchFamily="18" charset="0"/>
                        </a:rPr>
                        <a:t>Frozen potato snacks</a:t>
                      </a:r>
                    </a:p>
                  </a:txBody>
                  <a:tcPr/>
                </a:tc>
                <a:extLst>
                  <a:ext uri="{0D108BD9-81ED-4DB2-BD59-A6C34878D82A}">
                    <a16:rowId xmlns:a16="http://schemas.microsoft.com/office/drawing/2014/main" val="323399405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609145" y="-212816"/>
            <a:ext cx="8407400" cy="2985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rgbClr val="FF0000"/>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pPr>
            <a:r>
              <a:rPr kumimoji="0" lang="en-US" altLang="en-US" sz="2400" b="1" i="0" u="sng" strike="noStrike" cap="none" normalizeH="0" baseline="0" dirty="0">
                <a:ln>
                  <a:noFill/>
                </a:ln>
                <a:effectLst/>
                <a:latin typeface="Calisto MT" panose="02040603050505030304" pitchFamily="18" charset="0"/>
                <a:ea typeface="Cambria Math" panose="02040503050406030204" pitchFamily="18" charset="0"/>
              </a:rPr>
              <a:t>LONG TAIL KEYWORD :</a:t>
            </a:r>
          </a:p>
          <a:p>
            <a:pPr marL="0" marR="0" lvl="0" indent="0" algn="l" defTabSz="914400" rtl="0" eaLnBrk="0" fontAlgn="base" latinLnBrk="0" hangingPunct="0">
              <a:lnSpc>
                <a:spcPct val="100000"/>
              </a:lnSpc>
              <a:spcBef>
                <a:spcPct val="0"/>
              </a:spcBef>
              <a:spcAft>
                <a:spcPct val="0"/>
              </a:spcAft>
              <a:buClrTx/>
              <a:buSzTx/>
            </a:pPr>
            <a:r>
              <a:rPr lang="en-US" b="0" i="0" dirty="0">
                <a:solidFill>
                  <a:srgbClr val="202124"/>
                </a:solidFill>
                <a:effectLst/>
                <a:latin typeface="Calisto MT" panose="02040603050505030304" pitchFamily="18" charset="0"/>
              </a:rPr>
              <a:t>A long tail keyword is </a:t>
            </a:r>
            <a:r>
              <a:rPr lang="en-US" b="0" i="0" dirty="0">
                <a:solidFill>
                  <a:srgbClr val="040C28"/>
                </a:solidFill>
                <a:effectLst/>
                <a:latin typeface="Calisto MT" panose="02040603050505030304" pitchFamily="18" charset="0"/>
              </a:rPr>
              <a:t>a phrase that is generally made from three to five words with less competitors </a:t>
            </a:r>
            <a:r>
              <a:rPr lang="en-US" b="0" i="0" dirty="0">
                <a:solidFill>
                  <a:srgbClr val="202124"/>
                </a:solidFill>
                <a:effectLst/>
                <a:latin typeface="Calisto MT" panose="02040603050505030304" pitchFamily="18" charset="0"/>
              </a:rPr>
              <a:t>.</a:t>
            </a:r>
          </a:p>
          <a:p>
            <a:pPr marL="0" marR="0" lvl="0" indent="0" algn="l" defTabSz="914400" rtl="0" eaLnBrk="0" fontAlgn="base" latinLnBrk="0" hangingPunct="0">
              <a:lnSpc>
                <a:spcPct val="100000"/>
              </a:lnSpc>
              <a:spcBef>
                <a:spcPct val="0"/>
              </a:spcBef>
              <a:spcAft>
                <a:spcPct val="0"/>
              </a:spcAft>
              <a:buClrTx/>
              <a:buSzTx/>
            </a:pPr>
            <a:endParaRPr lang="en-US" b="0" i="0" dirty="0">
              <a:solidFill>
                <a:srgbClr val="202124"/>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pPr>
            <a:endParaRPr lang="en-US" b="0" i="0" dirty="0">
              <a:solidFill>
                <a:srgbClr val="202124"/>
              </a:solidFill>
              <a:effectLst/>
              <a:latin typeface="Calisto MT" panose="02040603050505030304" pitchFamily="18" charset="0"/>
            </a:endParaRPr>
          </a:p>
          <a:p>
            <a:pPr marR="0" lvl="0" algn="l" defTabSz="914400" rtl="0" eaLnBrk="0" fontAlgn="base" latinLnBrk="0" hangingPunct="0">
              <a:lnSpc>
                <a:spcPct val="100000"/>
              </a:lnSpc>
              <a:spcBef>
                <a:spcPct val="0"/>
              </a:spcBef>
              <a:spcAft>
                <a:spcPct val="0"/>
              </a:spcAft>
              <a:buClrTx/>
              <a:buSzTx/>
            </a:pPr>
            <a:endParaRPr kumimoji="0" lang="en-US" altLang="en-US" sz="1800" b="0" i="0" u="none" strike="noStrike" cap="none" normalizeH="0" baseline="0" dirty="0">
              <a:ln>
                <a:noFill/>
              </a:ln>
              <a:solidFill>
                <a:srgbClr val="000000"/>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b="0" i="0" u="none" strike="noStrike" cap="none" normalizeH="0" baseline="0" dirty="0">
              <a:ln>
                <a:noFill/>
              </a:ln>
              <a:solidFill>
                <a:srgbClr val="000000"/>
              </a:solidFill>
              <a:effectLst/>
              <a:latin typeface="Calisto MT" panose="02040603050505030304" pitchFamily="18" charset="0"/>
            </a:endParaRPr>
          </a:p>
          <a:p>
            <a:pPr marL="0" marR="0" lvl="0" indent="0" algn="l" defTabSz="914400" rtl="0" eaLnBrk="0" fontAlgn="base" latinLnBrk="0" hangingPunct="0">
              <a:lnSpc>
                <a:spcPct val="100000"/>
              </a:lnSpc>
              <a:spcBef>
                <a:spcPct val="0"/>
              </a:spcBef>
              <a:spcAft>
                <a:spcPct val="0"/>
              </a:spcAft>
              <a:buClrTx/>
              <a:buSzTx/>
            </a:pPr>
            <a:endParaRPr kumimoji="0" lang="en-US" altLang="en-US" b="0" i="0" u="none" strike="noStrike" cap="none" normalizeH="0" baseline="0" dirty="0">
              <a:ln>
                <a:noFill/>
              </a:ln>
              <a:solidFill>
                <a:srgbClr val="000000"/>
              </a:solidFill>
              <a:effectLst/>
              <a:latin typeface="Calisto MT" panose="02040603050505030304" pitchFamily="18" charset="0"/>
            </a:endParaRPr>
          </a:p>
        </p:txBody>
      </p:sp>
      <p:pic>
        <p:nvPicPr>
          <p:cNvPr id="4" name="Picture 3"/>
          <p:cNvPicPr>
            <a:picLocks noChangeAspect="1"/>
          </p:cNvPicPr>
          <p:nvPr/>
        </p:nvPicPr>
        <p:blipFill>
          <a:blip r:embed="rId2"/>
          <a:stretch>
            <a:fillRect/>
          </a:stretch>
        </p:blipFill>
        <p:spPr>
          <a:xfrm>
            <a:off x="6095890" y="1181901"/>
            <a:ext cx="2455079" cy="386333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 name="Picture 1">
            <a:extLst>
              <a:ext uri="{FF2B5EF4-FFF2-40B4-BE49-F238E27FC236}">
                <a16:creationId xmlns:a16="http://schemas.microsoft.com/office/drawing/2014/main" id="{29A1E3B5-B64F-B924-7CCE-723DA5E18DB4}"/>
              </a:ext>
            </a:extLst>
          </p:cNvPr>
          <p:cNvPicPr>
            <a:picLocks noChangeAspect="1"/>
          </p:cNvPicPr>
          <p:nvPr/>
        </p:nvPicPr>
        <p:blipFill>
          <a:blip r:embed="rId3"/>
          <a:stretch>
            <a:fillRect/>
          </a:stretch>
        </p:blipFill>
        <p:spPr>
          <a:xfrm>
            <a:off x="0" y="0"/>
            <a:ext cx="951058" cy="810838"/>
          </a:xfrm>
          <a:prstGeom prst="rect">
            <a:avLst/>
          </a:prstGeom>
        </p:spPr>
      </p:pic>
      <p:graphicFrame>
        <p:nvGraphicFramePr>
          <p:cNvPr id="6" name="Table 6">
            <a:extLst>
              <a:ext uri="{FF2B5EF4-FFF2-40B4-BE49-F238E27FC236}">
                <a16:creationId xmlns:a16="http://schemas.microsoft.com/office/drawing/2014/main" id="{026C7A43-1799-001A-2FF4-48E11D2EEB9E}"/>
              </a:ext>
            </a:extLst>
          </p:cNvPr>
          <p:cNvGraphicFramePr>
            <a:graphicFrameLocks noGrp="1"/>
          </p:cNvGraphicFramePr>
          <p:nvPr>
            <p:extLst>
              <p:ext uri="{D42A27DB-BD31-4B8C-83A1-F6EECF244321}">
                <p14:modId xmlns:p14="http://schemas.microsoft.com/office/powerpoint/2010/main" val="3646421350"/>
              </p:ext>
            </p:extLst>
          </p:nvPr>
        </p:nvGraphicFramePr>
        <p:xfrm>
          <a:off x="458141" y="1479080"/>
          <a:ext cx="5299192" cy="3566160"/>
        </p:xfrm>
        <a:graphic>
          <a:graphicData uri="http://schemas.openxmlformats.org/drawingml/2006/table">
            <a:tbl>
              <a:tblPr firstRow="1" bandRow="1">
                <a:effectLst/>
                <a:tableStyleId>{8799B23B-EC83-4686-B30A-512413B5E67A}</a:tableStyleId>
              </a:tblPr>
              <a:tblGrid>
                <a:gridCol w="1151682">
                  <a:extLst>
                    <a:ext uri="{9D8B030D-6E8A-4147-A177-3AD203B41FA5}">
                      <a16:colId xmlns:a16="http://schemas.microsoft.com/office/drawing/2014/main" val="3372517339"/>
                    </a:ext>
                  </a:extLst>
                </a:gridCol>
                <a:gridCol w="4147510">
                  <a:extLst>
                    <a:ext uri="{9D8B030D-6E8A-4147-A177-3AD203B41FA5}">
                      <a16:colId xmlns:a16="http://schemas.microsoft.com/office/drawing/2014/main" val="460808166"/>
                    </a:ext>
                  </a:extLst>
                </a:gridCol>
              </a:tblGrid>
              <a:tr h="289621">
                <a:tc>
                  <a:txBody>
                    <a:bodyPr/>
                    <a:lstStyle/>
                    <a:p>
                      <a:pPr marL="0" indent="0">
                        <a:buFont typeface="+mj-lt"/>
                        <a:buNone/>
                      </a:pPr>
                      <a:r>
                        <a:rPr lang="en-IN" b="1" dirty="0"/>
                        <a:t>1 .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u="none" strike="noStrike" cap="none" normalizeH="0" baseline="0" dirty="0">
                          <a:ln>
                            <a:noFill/>
                          </a:ln>
                          <a:solidFill>
                            <a:srgbClr val="000000"/>
                          </a:solidFill>
                          <a:effectLst/>
                        </a:rPr>
                        <a:t>Buy McCain frozen potato wedges online</a:t>
                      </a:r>
                      <a:endParaRPr kumimoji="0" lang="en-US" altLang="en-US" b="0" i="0" u="none" strike="noStrike" cap="none" normalizeH="0" baseline="0" dirty="0">
                        <a:ln>
                          <a:noFill/>
                        </a:ln>
                        <a:solidFill>
                          <a:srgbClr val="000000"/>
                        </a:solidFill>
                        <a:effectLst/>
                        <a:latin typeface="Calisto MT" panose="02040603050505030304" pitchFamily="18" charset="0"/>
                      </a:endParaRPr>
                    </a:p>
                  </a:txBody>
                  <a:tcPr/>
                </a:tc>
                <a:extLst>
                  <a:ext uri="{0D108BD9-81ED-4DB2-BD59-A6C34878D82A}">
                    <a16:rowId xmlns:a16="http://schemas.microsoft.com/office/drawing/2014/main" val="3323491042"/>
                  </a:ext>
                </a:extLst>
              </a:tr>
              <a:tr h="289621">
                <a:tc>
                  <a:txBody>
                    <a:bodyPr/>
                    <a:lstStyle/>
                    <a:p>
                      <a:pPr marL="0" indent="0">
                        <a:buFont typeface="+mj-lt"/>
                        <a:buNone/>
                      </a:pPr>
                      <a:r>
                        <a:rPr lang="en-IN" b="1" dirty="0"/>
                        <a:t>2.</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u="none" strike="noStrike" cap="none" normalizeH="0" baseline="0" dirty="0">
                          <a:ln>
                            <a:noFill/>
                          </a:ln>
                          <a:solidFill>
                            <a:srgbClr val="000000"/>
                          </a:solidFill>
                          <a:effectLst/>
                        </a:rPr>
                        <a:t>Crispy McCain frozen hash browns recipe</a:t>
                      </a:r>
                      <a:endParaRPr kumimoji="0" lang="en-US" altLang="en-US" b="0" i="0" u="none" strike="noStrike" cap="none" normalizeH="0" baseline="0" dirty="0">
                        <a:ln>
                          <a:noFill/>
                        </a:ln>
                        <a:solidFill>
                          <a:srgbClr val="000000"/>
                        </a:solidFill>
                        <a:effectLst/>
                        <a:latin typeface="Calisto MT" panose="02040603050505030304" pitchFamily="18" charset="0"/>
                      </a:endParaRPr>
                    </a:p>
                  </a:txBody>
                  <a:tcPr/>
                </a:tc>
                <a:extLst>
                  <a:ext uri="{0D108BD9-81ED-4DB2-BD59-A6C34878D82A}">
                    <a16:rowId xmlns:a16="http://schemas.microsoft.com/office/drawing/2014/main" val="1244708416"/>
                  </a:ext>
                </a:extLst>
              </a:tr>
              <a:tr h="289621">
                <a:tc>
                  <a:txBody>
                    <a:bodyPr/>
                    <a:lstStyle/>
                    <a:p>
                      <a:pPr marL="0" indent="0">
                        <a:buFont typeface="+mj-lt"/>
                        <a:buNone/>
                      </a:pPr>
                      <a:r>
                        <a:rPr lang="en-IN" b="1" dirty="0"/>
                        <a:t>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u="none" strike="noStrike" cap="none" normalizeH="0" baseline="0" dirty="0">
                          <a:ln>
                            <a:noFill/>
                          </a:ln>
                          <a:solidFill>
                            <a:srgbClr val="000000"/>
                          </a:solidFill>
                          <a:effectLst/>
                        </a:rPr>
                        <a:t>Best frozen French fries for baking</a:t>
                      </a:r>
                      <a:endParaRPr kumimoji="0" lang="en-US" altLang="en-US" b="0" i="0" u="none" strike="noStrike" cap="none" normalizeH="0" baseline="0" dirty="0">
                        <a:ln>
                          <a:noFill/>
                        </a:ln>
                        <a:solidFill>
                          <a:srgbClr val="000000"/>
                        </a:solidFill>
                        <a:effectLst/>
                        <a:latin typeface="Calisto MT" panose="02040603050505030304" pitchFamily="18" charset="0"/>
                      </a:endParaRPr>
                    </a:p>
                  </a:txBody>
                  <a:tcPr/>
                </a:tc>
                <a:extLst>
                  <a:ext uri="{0D108BD9-81ED-4DB2-BD59-A6C34878D82A}">
                    <a16:rowId xmlns:a16="http://schemas.microsoft.com/office/drawing/2014/main" val="3449848196"/>
                  </a:ext>
                </a:extLst>
              </a:tr>
              <a:tr h="289621">
                <a:tc>
                  <a:txBody>
                    <a:bodyPr/>
                    <a:lstStyle/>
                    <a:p>
                      <a:pPr marL="0" indent="0">
                        <a:buFont typeface="+mj-lt"/>
                        <a:buNone/>
                      </a:pPr>
                      <a:r>
                        <a:rPr lang="en-IN" b="1" dirty="0"/>
                        <a:t>4</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u="none" strike="noStrike" cap="none" normalizeH="0" baseline="0" dirty="0">
                          <a:ln>
                            <a:noFill/>
                          </a:ln>
                          <a:solidFill>
                            <a:srgbClr val="000000"/>
                          </a:solidFill>
                          <a:effectLst/>
                        </a:rPr>
                        <a:t>Gluten-free frozen food options by McCain</a:t>
                      </a:r>
                      <a:endParaRPr kumimoji="0" lang="en-US" altLang="en-US" b="0" i="0" u="none" strike="noStrike" cap="none" normalizeH="0" baseline="0" dirty="0">
                        <a:ln>
                          <a:noFill/>
                        </a:ln>
                        <a:solidFill>
                          <a:srgbClr val="000000"/>
                        </a:solidFill>
                        <a:effectLst/>
                        <a:latin typeface="Calisto MT" panose="02040603050505030304" pitchFamily="18" charset="0"/>
                      </a:endParaRPr>
                    </a:p>
                  </a:txBody>
                  <a:tcPr/>
                </a:tc>
                <a:extLst>
                  <a:ext uri="{0D108BD9-81ED-4DB2-BD59-A6C34878D82A}">
                    <a16:rowId xmlns:a16="http://schemas.microsoft.com/office/drawing/2014/main" val="589270562"/>
                  </a:ext>
                </a:extLst>
              </a:tr>
              <a:tr h="289621">
                <a:tc>
                  <a:txBody>
                    <a:bodyPr/>
                    <a:lstStyle/>
                    <a:p>
                      <a:pPr marL="0" indent="0">
                        <a:buFont typeface="+mj-lt"/>
                        <a:buNone/>
                      </a:pPr>
                      <a:r>
                        <a:rPr lang="en-IN" b="1" dirty="0"/>
                        <a:t>5</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u="none" strike="noStrike" cap="none" normalizeH="0" baseline="0" dirty="0">
                          <a:ln>
                            <a:noFill/>
                          </a:ln>
                          <a:solidFill>
                            <a:srgbClr val="000000"/>
                          </a:solidFill>
                          <a:effectLst/>
                        </a:rPr>
                        <a:t>Where to find McCain frozen snacks near me</a:t>
                      </a:r>
                      <a:endParaRPr kumimoji="0" lang="en-US" altLang="en-US" b="0" i="0" u="none" strike="noStrike" cap="none" normalizeH="0" baseline="0" dirty="0">
                        <a:ln>
                          <a:noFill/>
                        </a:ln>
                        <a:solidFill>
                          <a:srgbClr val="000000"/>
                        </a:solidFill>
                        <a:effectLst/>
                        <a:latin typeface="Calisto MT" panose="02040603050505030304" pitchFamily="18" charset="0"/>
                      </a:endParaRPr>
                    </a:p>
                  </a:txBody>
                  <a:tcPr/>
                </a:tc>
                <a:extLst>
                  <a:ext uri="{0D108BD9-81ED-4DB2-BD59-A6C34878D82A}">
                    <a16:rowId xmlns:a16="http://schemas.microsoft.com/office/drawing/2014/main" val="2782612058"/>
                  </a:ext>
                </a:extLst>
              </a:tr>
              <a:tr h="289621">
                <a:tc>
                  <a:txBody>
                    <a:bodyPr/>
                    <a:lstStyle/>
                    <a:p>
                      <a:pPr marL="0" indent="0">
                        <a:buFont typeface="+mj-lt"/>
                        <a:buNone/>
                      </a:pPr>
                      <a:r>
                        <a:rPr lang="en-IN" b="1" dirty="0"/>
                        <a:t>6</a:t>
                      </a:r>
                    </a:p>
                  </a:txBody>
                  <a:tcPr/>
                </a:tc>
                <a:tc>
                  <a:txBody>
                    <a:bodyPr/>
                    <a:lstStyle/>
                    <a:p>
                      <a:r>
                        <a:rPr kumimoji="0" lang="en-US" altLang="en-US" b="0" u="none" strike="noStrike" cap="none" normalizeH="0" baseline="0" dirty="0">
                          <a:ln>
                            <a:noFill/>
                          </a:ln>
                          <a:solidFill>
                            <a:srgbClr val="000000"/>
                          </a:solidFill>
                          <a:effectLst/>
                        </a:rPr>
                        <a:t>Low-sodium frozen potato products by McCain</a:t>
                      </a:r>
                      <a:endParaRPr lang="en-IN" dirty="0"/>
                    </a:p>
                  </a:txBody>
                  <a:tcPr/>
                </a:tc>
                <a:extLst>
                  <a:ext uri="{0D108BD9-81ED-4DB2-BD59-A6C34878D82A}">
                    <a16:rowId xmlns:a16="http://schemas.microsoft.com/office/drawing/2014/main" val="1465042465"/>
                  </a:ext>
                </a:extLst>
              </a:tr>
              <a:tr h="289621">
                <a:tc>
                  <a:txBody>
                    <a:bodyPr/>
                    <a:lstStyle/>
                    <a:p>
                      <a:pPr marL="0" indent="0">
                        <a:buFont typeface="+mj-lt"/>
                        <a:buNone/>
                      </a:pPr>
                      <a:r>
                        <a:rPr lang="en-IN" b="1" dirty="0"/>
                        <a:t>7</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u="none" strike="noStrike" cap="none" normalizeH="0" baseline="0" dirty="0">
                          <a:ln>
                            <a:noFill/>
                          </a:ln>
                          <a:solidFill>
                            <a:srgbClr val="000000"/>
                          </a:solidFill>
                          <a:effectLst/>
                        </a:rPr>
                        <a:t>Quick and easy frozen meal solutions for students</a:t>
                      </a:r>
                      <a:endParaRPr kumimoji="0" lang="en-US" altLang="en-US" b="0" i="0" u="none" strike="noStrike" cap="none" normalizeH="0" baseline="0" dirty="0">
                        <a:ln>
                          <a:noFill/>
                        </a:ln>
                        <a:solidFill>
                          <a:srgbClr val="000000"/>
                        </a:solidFill>
                        <a:effectLst/>
                        <a:latin typeface="Calisto MT" panose="02040603050505030304" pitchFamily="18" charset="0"/>
                      </a:endParaRPr>
                    </a:p>
                  </a:txBody>
                  <a:tcPr/>
                </a:tc>
                <a:extLst>
                  <a:ext uri="{0D108BD9-81ED-4DB2-BD59-A6C34878D82A}">
                    <a16:rowId xmlns:a16="http://schemas.microsoft.com/office/drawing/2014/main" val="504347530"/>
                  </a:ext>
                </a:extLst>
              </a:tr>
              <a:tr h="289621">
                <a:tc>
                  <a:txBody>
                    <a:bodyPr/>
                    <a:lstStyle/>
                    <a:p>
                      <a:pPr marL="0" indent="0">
                        <a:buFont typeface="+mj-lt"/>
                        <a:buNone/>
                      </a:pPr>
                      <a:r>
                        <a:rPr lang="en-IN" b="1" dirty="0"/>
                        <a:t>8</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u="none" strike="noStrike" cap="none" normalizeH="0" baseline="0" dirty="0">
                          <a:ln>
                            <a:noFill/>
                          </a:ln>
                          <a:solidFill>
                            <a:srgbClr val="000000"/>
                          </a:solidFill>
                          <a:effectLst/>
                        </a:rPr>
                        <a:t>McCain frozen finger foods for parties</a:t>
                      </a:r>
                      <a:endParaRPr kumimoji="0" lang="en-US" altLang="en-US" b="0" i="0" u="none" strike="noStrike" cap="none" normalizeH="0" baseline="0" dirty="0">
                        <a:ln>
                          <a:noFill/>
                        </a:ln>
                        <a:solidFill>
                          <a:srgbClr val="000000"/>
                        </a:solidFill>
                        <a:effectLst/>
                        <a:latin typeface="Calisto MT" panose="02040603050505030304" pitchFamily="18" charset="0"/>
                      </a:endParaRPr>
                    </a:p>
                  </a:txBody>
                  <a:tcPr/>
                </a:tc>
                <a:extLst>
                  <a:ext uri="{0D108BD9-81ED-4DB2-BD59-A6C34878D82A}">
                    <a16:rowId xmlns:a16="http://schemas.microsoft.com/office/drawing/2014/main" val="835666242"/>
                  </a:ext>
                </a:extLst>
              </a:tr>
              <a:tr h="289621">
                <a:tc>
                  <a:txBody>
                    <a:bodyPr/>
                    <a:lstStyle/>
                    <a:p>
                      <a:pPr marL="0" indent="0">
                        <a:buFont typeface="+mj-lt"/>
                        <a:buNone/>
                      </a:pPr>
                      <a:r>
                        <a:rPr lang="en-IN" b="1" dirty="0"/>
                        <a:t>9</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u="none" strike="noStrike" cap="none" normalizeH="0" baseline="0" dirty="0">
                          <a:ln>
                            <a:noFill/>
                          </a:ln>
                          <a:solidFill>
                            <a:srgbClr val="000000"/>
                          </a:solidFill>
                          <a:effectLst/>
                        </a:rPr>
                        <a:t>Healthy frozen vegetable snacks by McCain</a:t>
                      </a:r>
                      <a:endParaRPr kumimoji="0" lang="en-US" altLang="en-US" b="0" i="0" u="none" strike="noStrike" cap="none" normalizeH="0" baseline="0" dirty="0">
                        <a:ln>
                          <a:noFill/>
                        </a:ln>
                        <a:solidFill>
                          <a:srgbClr val="000000"/>
                        </a:solidFill>
                        <a:effectLst/>
                        <a:latin typeface="Calisto MT" panose="02040603050505030304" pitchFamily="18" charset="0"/>
                      </a:endParaRPr>
                    </a:p>
                  </a:txBody>
                  <a:tcPr/>
                </a:tc>
                <a:extLst>
                  <a:ext uri="{0D108BD9-81ED-4DB2-BD59-A6C34878D82A}">
                    <a16:rowId xmlns:a16="http://schemas.microsoft.com/office/drawing/2014/main" val="1408720615"/>
                  </a:ext>
                </a:extLst>
              </a:tr>
              <a:tr h="289621">
                <a:tc>
                  <a:txBody>
                    <a:bodyPr/>
                    <a:lstStyle/>
                    <a:p>
                      <a:pPr marL="0" indent="0">
                        <a:buFont typeface="+mj-lt"/>
                        <a:buNone/>
                      </a:pPr>
                      <a:r>
                        <a:rPr lang="en-IN" b="1" dirty="0"/>
                        <a:t>10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u="none" strike="noStrike" cap="none" normalizeH="0" baseline="0" dirty="0">
                          <a:ln>
                            <a:noFill/>
                          </a:ln>
                          <a:solidFill>
                            <a:srgbClr val="000000"/>
                          </a:solidFill>
                          <a:effectLst/>
                        </a:rPr>
                        <a:t>McCain frozen food delivery options</a:t>
                      </a:r>
                      <a:endParaRPr kumimoji="0" lang="en-US" altLang="en-US" b="0" i="0" u="none" strike="noStrike" cap="none" normalizeH="0" baseline="0" dirty="0">
                        <a:ln>
                          <a:noFill/>
                        </a:ln>
                        <a:solidFill>
                          <a:srgbClr val="000000"/>
                        </a:solidFill>
                        <a:effectLst/>
                        <a:latin typeface="Calisto MT" panose="02040603050505030304" pitchFamily="18" charset="0"/>
                      </a:endParaRPr>
                    </a:p>
                  </a:txBody>
                  <a:tcPr/>
                </a:tc>
                <a:extLst>
                  <a:ext uri="{0D108BD9-81ED-4DB2-BD59-A6C34878D82A}">
                    <a16:rowId xmlns:a16="http://schemas.microsoft.com/office/drawing/2014/main" val="2289833045"/>
                  </a:ext>
                </a:extLst>
              </a:tr>
              <a:tr h="289621">
                <a:tc>
                  <a:txBody>
                    <a:bodyPr/>
                    <a:lstStyle/>
                    <a:p>
                      <a:pPr marL="0" indent="0">
                        <a:buFont typeface="+mj-lt"/>
                        <a:buNone/>
                      </a:pPr>
                      <a:r>
                        <a:rPr lang="en-IN" b="1" dirty="0"/>
                        <a:t>11</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u="none" strike="noStrike" cap="none" normalizeH="0" baseline="0" dirty="0">
                          <a:ln>
                            <a:noFill/>
                          </a:ln>
                          <a:solidFill>
                            <a:srgbClr val="000000"/>
                          </a:solidFill>
                          <a:effectLst/>
                        </a:rPr>
                        <a:t>Frozen food for toddlers by McCain</a:t>
                      </a:r>
                      <a:endParaRPr kumimoji="0" lang="en-US" altLang="en-US" b="0" i="0" u="none" strike="noStrike" cap="none" normalizeH="0" baseline="0" dirty="0">
                        <a:ln>
                          <a:noFill/>
                        </a:ln>
                        <a:solidFill>
                          <a:srgbClr val="000000"/>
                        </a:solidFill>
                        <a:effectLst/>
                        <a:latin typeface="Calisto MT" panose="02040603050505030304" pitchFamily="18" charset="0"/>
                      </a:endParaRPr>
                    </a:p>
                  </a:txBody>
                  <a:tcPr/>
                </a:tc>
                <a:extLst>
                  <a:ext uri="{0D108BD9-81ED-4DB2-BD59-A6C34878D82A}">
                    <a16:rowId xmlns:a16="http://schemas.microsoft.com/office/drawing/2014/main" val="3371922546"/>
                  </a:ext>
                </a:extLst>
              </a:tr>
              <a:tr h="289621">
                <a:tc>
                  <a:txBody>
                    <a:bodyPr/>
                    <a:lstStyle/>
                    <a:p>
                      <a:pPr marL="0" indent="0">
                        <a:buFont typeface="+mj-lt"/>
                        <a:buNone/>
                      </a:pPr>
                      <a:r>
                        <a:rPr lang="en-IN" b="1" dirty="0"/>
                        <a:t>12</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en-US" b="0" u="none" strike="noStrike" cap="none" normalizeH="0" baseline="0" dirty="0">
                          <a:ln>
                            <a:noFill/>
                          </a:ln>
                          <a:solidFill>
                            <a:srgbClr val="000000"/>
                          </a:solidFill>
                          <a:effectLst/>
                        </a:rPr>
                        <a:t>Kid-friendly frozen potato sides</a:t>
                      </a:r>
                      <a:endParaRPr kumimoji="0" lang="en-US" altLang="en-US" b="0" i="0" u="none" strike="noStrike" cap="none" normalizeH="0" baseline="0" dirty="0">
                        <a:ln>
                          <a:noFill/>
                        </a:ln>
                        <a:solidFill>
                          <a:srgbClr val="000000"/>
                        </a:solidFill>
                        <a:effectLst/>
                        <a:latin typeface="Calisto MT" panose="02040603050505030304" pitchFamily="18" charset="0"/>
                      </a:endParaRPr>
                    </a:p>
                  </a:txBody>
                  <a:tcPr/>
                </a:tc>
                <a:extLst>
                  <a:ext uri="{0D108BD9-81ED-4DB2-BD59-A6C34878D82A}">
                    <a16:rowId xmlns:a16="http://schemas.microsoft.com/office/drawing/2014/main" val="3077095778"/>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9080" y="146804"/>
            <a:ext cx="8214360" cy="4555093"/>
          </a:xfrm>
          <a:prstGeom prst="rect">
            <a:avLst/>
          </a:prstGeom>
          <a:noFill/>
        </p:spPr>
        <p:txBody>
          <a:bodyPr wrap="square">
            <a:spAutoFit/>
          </a:bodyPr>
          <a:lstStyle/>
          <a:p>
            <a:pPr algn="ctr"/>
            <a:r>
              <a:rPr lang="en-US" sz="2800" b="1" u="sng" dirty="0">
                <a:effectLst>
                  <a:outerShdw blurRad="38100" dist="38100" dir="2700000" algn="tl">
                    <a:srgbClr val="000000">
                      <a:alpha val="43137"/>
                    </a:srgbClr>
                  </a:outerShdw>
                </a:effectLst>
                <a:latin typeface="Calisto MT" panose="02040603050505030304" pitchFamily="18" charset="0"/>
              </a:rPr>
              <a:t>ON-PAGE OPTIMIZATION :</a:t>
            </a:r>
          </a:p>
          <a:p>
            <a:pPr algn="ctr"/>
            <a:endParaRPr lang="en-US" sz="2800" b="1" u="sng" dirty="0">
              <a:latin typeface="Calisto MT" panose="02040603050505030304" pitchFamily="18" charset="0"/>
            </a:endParaRPr>
          </a:p>
          <a:p>
            <a:r>
              <a:rPr lang="en-US" dirty="0">
                <a:latin typeface="Calisto MT" panose="02040603050505030304" pitchFamily="18" charset="0"/>
              </a:rPr>
              <a:t>Meta tag optimization for  </a:t>
            </a:r>
            <a:r>
              <a:rPr lang="en-US" dirty="0">
                <a:solidFill>
                  <a:srgbClr val="C00000"/>
                </a:solidFill>
                <a:latin typeface="Calisto MT" panose="02040603050505030304" pitchFamily="18" charset="0"/>
                <a:hlinkClick r:id="rId2">
                  <a:extLst>
                    <a:ext uri="{A12FA001-AC4F-418D-AE19-62706E023703}">
                      <ahyp:hlinkClr xmlns:ahyp="http://schemas.microsoft.com/office/drawing/2018/hyperlinkcolor" val="tx"/>
                    </a:ext>
                  </a:extLst>
                </a:hlinkClick>
              </a:rPr>
              <a:t>https://www.mccainindia.com/</a:t>
            </a:r>
            <a:endParaRPr lang="en-US" dirty="0">
              <a:solidFill>
                <a:srgbClr val="C00000"/>
              </a:solidFill>
              <a:latin typeface="Calisto MT" panose="02040603050505030304" pitchFamily="18" charset="0"/>
            </a:endParaRPr>
          </a:p>
          <a:p>
            <a:endParaRPr lang="en-US" b="1" dirty="0">
              <a:solidFill>
                <a:srgbClr val="002060"/>
              </a:solidFill>
              <a:latin typeface="Calisto MT" panose="02040603050505030304" pitchFamily="18" charset="0"/>
            </a:endParaRPr>
          </a:p>
          <a:p>
            <a:r>
              <a:rPr lang="en-IN" b="1" u="sng" dirty="0">
                <a:latin typeface="Calisto MT" panose="02040603050505030304" pitchFamily="18" charset="0"/>
              </a:rPr>
              <a:t>META TITLE  </a:t>
            </a:r>
            <a:r>
              <a:rPr lang="en-IN" dirty="0">
                <a:latin typeface="Calisto MT" panose="02040603050505030304" pitchFamily="18" charset="0"/>
              </a:rPr>
              <a:t>: </a:t>
            </a:r>
            <a:r>
              <a:rPr lang="en-US" dirty="0">
                <a:latin typeface="Calisto MT" panose="02040603050505030304" pitchFamily="18" charset="0"/>
              </a:rPr>
              <a:t>McCain:  Home of Healthy French Fries</a:t>
            </a:r>
            <a:endParaRPr lang="en-IN" dirty="0">
              <a:latin typeface="Calisto MT" panose="02040603050505030304" pitchFamily="18" charset="0"/>
            </a:endParaRPr>
          </a:p>
          <a:p>
            <a:pPr marL="342900" indent="-342900">
              <a:buAutoNum type="arabicPeriod"/>
            </a:pPr>
            <a:endParaRPr lang="en-IN" dirty="0">
              <a:latin typeface="Calisto MT" panose="02040603050505030304" pitchFamily="18" charset="0"/>
            </a:endParaRPr>
          </a:p>
          <a:p>
            <a:r>
              <a:rPr lang="en-IN" b="1" u="sng" dirty="0">
                <a:latin typeface="Calisto MT" panose="02040603050505030304" pitchFamily="18" charset="0"/>
              </a:rPr>
              <a:t>META DESCRIPTION </a:t>
            </a:r>
            <a:r>
              <a:rPr lang="en-IN" dirty="0">
                <a:latin typeface="Calisto MT" panose="02040603050505030304" pitchFamily="18" charset="0"/>
              </a:rPr>
              <a:t>:</a:t>
            </a:r>
          </a:p>
          <a:p>
            <a:r>
              <a:rPr lang="en-IN" dirty="0">
                <a:latin typeface="Calisto MT" panose="02040603050505030304" pitchFamily="18" charset="0"/>
              </a:rPr>
              <a:t> </a:t>
            </a:r>
            <a:r>
              <a:rPr lang="en-US" dirty="0">
                <a:latin typeface="Calisto MT" panose="02040603050505030304" pitchFamily="18" charset="0"/>
              </a:rPr>
              <a:t>Discover the ultimate combination of taste and health with McCain's delectable French fries. Savor the crispiness and mouthwatering flavor while knowing you're choosing a healthier option . Treat yourself to the delightful goodness of McCain's delicious and healthy French fries today!</a:t>
            </a:r>
          </a:p>
          <a:p>
            <a:endParaRPr lang="en-US" dirty="0">
              <a:latin typeface="Calisto MT" panose="02040603050505030304" pitchFamily="18" charset="0"/>
            </a:endParaRPr>
          </a:p>
          <a:p>
            <a:r>
              <a:rPr lang="en-US" b="1" u="sng" dirty="0">
                <a:latin typeface="Calisto MT" panose="02040603050505030304" pitchFamily="18" charset="0"/>
              </a:rPr>
              <a:t>META TAGS </a:t>
            </a:r>
            <a:r>
              <a:rPr lang="en-US" dirty="0">
                <a:latin typeface="Calisto MT" panose="02040603050505030304" pitchFamily="18" charset="0"/>
              </a:rPr>
              <a:t>:  McCain , French fries , healthy , crispiness , taste , delicious .</a:t>
            </a:r>
          </a:p>
          <a:p>
            <a:pPr marL="342900" indent="-342900"/>
            <a:r>
              <a:rPr lang="en-US" dirty="0">
                <a:latin typeface="Calisto MT" panose="02040603050505030304" pitchFamily="18" charset="0"/>
              </a:rPr>
              <a:t>     </a:t>
            </a:r>
          </a:p>
          <a:p>
            <a:pPr marL="342900" indent="-342900"/>
            <a:r>
              <a:rPr lang="en-US" dirty="0">
                <a:latin typeface="Calisto MT" panose="02040603050505030304" pitchFamily="18" charset="0"/>
              </a:rPr>
              <a:t> Content optimization for </a:t>
            </a:r>
            <a:r>
              <a:rPr lang="en-US" dirty="0">
                <a:solidFill>
                  <a:srgbClr val="C00000"/>
                </a:solidFill>
                <a:latin typeface="Calisto MT" panose="02040603050505030304" pitchFamily="18" charset="0"/>
                <a:hlinkClick r:id="rId3">
                  <a:extLst>
                    <a:ext uri="{A12FA001-AC4F-418D-AE19-62706E023703}">
                      <ahyp:hlinkClr xmlns:ahyp="http://schemas.microsoft.com/office/drawing/2018/hyperlinkcolor" val="tx"/>
                    </a:ext>
                  </a:extLst>
                </a:hlinkClick>
              </a:rPr>
              <a:t>www.mccain.com</a:t>
            </a:r>
            <a:r>
              <a:rPr lang="en-US" dirty="0">
                <a:solidFill>
                  <a:srgbClr val="C00000"/>
                </a:solidFill>
                <a:latin typeface="Calisto MT" panose="02040603050505030304" pitchFamily="18" charset="0"/>
              </a:rPr>
              <a:t> </a:t>
            </a:r>
          </a:p>
        </p:txBody>
      </p:sp>
      <p:pic>
        <p:nvPicPr>
          <p:cNvPr id="2" name="Picture 1">
            <a:extLst>
              <a:ext uri="{FF2B5EF4-FFF2-40B4-BE49-F238E27FC236}">
                <a16:creationId xmlns:a16="http://schemas.microsoft.com/office/drawing/2014/main" id="{8E91145D-90DC-A509-AC50-9FE877B53A3F}"/>
              </a:ext>
            </a:extLst>
          </p:cNvPr>
          <p:cNvPicPr>
            <a:picLocks noChangeAspect="1"/>
          </p:cNvPicPr>
          <p:nvPr/>
        </p:nvPicPr>
        <p:blipFill>
          <a:blip r:embed="rId4"/>
          <a:stretch>
            <a:fillRect/>
          </a:stretch>
        </p:blipFill>
        <p:spPr>
          <a:xfrm>
            <a:off x="0" y="0"/>
            <a:ext cx="951058" cy="810838"/>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2033" y="405419"/>
            <a:ext cx="8970745" cy="5078313"/>
          </a:xfrm>
          <a:prstGeom prst="rect">
            <a:avLst/>
          </a:prstGeom>
          <a:noFill/>
        </p:spPr>
        <p:txBody>
          <a:bodyPr wrap="square">
            <a:spAutoFit/>
          </a:bodyPr>
          <a:lstStyle/>
          <a:p>
            <a:r>
              <a:rPr lang="en-US" b="1" dirty="0">
                <a:latin typeface="Calisto MT" panose="02040603050505030304" pitchFamily="18" charset="0"/>
              </a:rPr>
              <a:t>1.</a:t>
            </a:r>
            <a:r>
              <a:rPr lang="en-US" b="1" u="sng" dirty="0">
                <a:latin typeface="Calisto MT" panose="02040603050505030304" pitchFamily="18" charset="0"/>
              </a:rPr>
              <a:t>HOMEPAGE </a:t>
            </a:r>
            <a:r>
              <a:rPr lang="en-US" b="1" dirty="0">
                <a:latin typeface="Calisto MT" panose="02040603050505030304" pitchFamily="18" charset="0"/>
              </a:rPr>
              <a:t>: </a:t>
            </a:r>
            <a:r>
              <a:rPr lang="en-US" dirty="0">
                <a:latin typeface="Calisto MT" panose="02040603050505030304" pitchFamily="18" charset="0"/>
              </a:rPr>
              <a:t>Homepage is totally based on designs and information that we given to our website . Homepage always be shows the highlights of our brand with strong and unique meta titles and meta description along with clear and prominent CTA to lead visitors to explore actions like subscribe , learn more and shop now .</a:t>
            </a:r>
            <a:endParaRPr lang="en-US" b="1" dirty="0">
              <a:latin typeface="Calisto MT" panose="02040603050505030304" pitchFamily="18" charset="0"/>
            </a:endParaRPr>
          </a:p>
          <a:p>
            <a:endParaRPr lang="en-US" b="1" dirty="0">
              <a:latin typeface="Calisto MT" panose="02040603050505030304" pitchFamily="18" charset="0"/>
            </a:endParaRPr>
          </a:p>
          <a:p>
            <a:r>
              <a:rPr lang="en-US" b="1" dirty="0">
                <a:latin typeface="Calisto MT" panose="02040603050505030304" pitchFamily="18" charset="0"/>
              </a:rPr>
              <a:t>2</a:t>
            </a:r>
            <a:r>
              <a:rPr lang="en-US" sz="1800" b="1" dirty="0">
                <a:latin typeface="Calisto MT" panose="02040603050505030304" pitchFamily="18" charset="0"/>
              </a:rPr>
              <a:t>.</a:t>
            </a:r>
            <a:r>
              <a:rPr lang="en-US" sz="1800" b="1" u="sng" dirty="0">
                <a:latin typeface="Calisto MT" panose="02040603050505030304" pitchFamily="18" charset="0"/>
              </a:rPr>
              <a:t>HIGH-QUALITY CONTENT:</a:t>
            </a:r>
          </a:p>
          <a:p>
            <a:r>
              <a:rPr lang="en-US" sz="1800" dirty="0">
                <a:latin typeface="Calisto MT" panose="02040603050505030304" pitchFamily="18" charset="0"/>
              </a:rPr>
              <a:t>Create engaging and informative content for each product category and individual products of McCains . Highlight the unique selling points, nutritional benefits, and all special features of the </a:t>
            </a:r>
            <a:r>
              <a:rPr lang="en-US" dirty="0">
                <a:latin typeface="Calisto MT" panose="02040603050505030304" pitchFamily="18" charset="0"/>
              </a:rPr>
              <a:t>McCains</a:t>
            </a:r>
            <a:r>
              <a:rPr lang="en-US" sz="1800" dirty="0">
                <a:latin typeface="Calisto MT" panose="02040603050505030304" pitchFamily="18" charset="0"/>
              </a:rPr>
              <a:t>. </a:t>
            </a:r>
          </a:p>
          <a:p>
            <a:endParaRPr lang="en-US" b="1" dirty="0">
              <a:latin typeface="Calisto MT" panose="02040603050505030304" pitchFamily="18" charset="0"/>
            </a:endParaRPr>
          </a:p>
          <a:p>
            <a:r>
              <a:rPr lang="en-US" b="1" dirty="0">
                <a:latin typeface="Calisto MT" panose="02040603050505030304" pitchFamily="18" charset="0"/>
              </a:rPr>
              <a:t>3</a:t>
            </a:r>
            <a:r>
              <a:rPr lang="en-US" sz="1800" b="1" dirty="0">
                <a:latin typeface="Calisto MT" panose="02040603050505030304" pitchFamily="18" charset="0"/>
              </a:rPr>
              <a:t>. </a:t>
            </a:r>
            <a:r>
              <a:rPr lang="en-US" sz="1800" b="1" u="sng" dirty="0">
                <a:latin typeface="Calisto MT" panose="02040603050505030304" pitchFamily="18" charset="0"/>
              </a:rPr>
              <a:t>URL STRUCTURE:</a:t>
            </a:r>
          </a:p>
          <a:p>
            <a:r>
              <a:rPr lang="en-US" sz="1800" dirty="0">
                <a:latin typeface="Calisto MT" panose="02040603050505030304" pitchFamily="18" charset="0"/>
              </a:rPr>
              <a:t>Optimize the URL structure of each page to make it user-friendly and search engine-friendly.</a:t>
            </a:r>
          </a:p>
          <a:p>
            <a:r>
              <a:rPr lang="en-US" sz="1800" dirty="0">
                <a:latin typeface="Calisto MT" panose="02040603050505030304" pitchFamily="18" charset="0"/>
              </a:rPr>
              <a:t>Example:</a:t>
            </a:r>
          </a:p>
          <a:p>
            <a:r>
              <a:rPr lang="en-US" sz="1800" dirty="0">
                <a:latin typeface="Calisto MT" panose="02040603050505030304" pitchFamily="18" charset="0"/>
              </a:rPr>
              <a:t>Optimized URL: www.mccainfoods.com/products/frozen-french-fries</a:t>
            </a:r>
          </a:p>
          <a:p>
            <a:r>
              <a:rPr lang="en-US" sz="1800" dirty="0">
                <a:latin typeface="Calisto MT" panose="02040603050505030304" pitchFamily="18" charset="0"/>
              </a:rPr>
              <a:t>Non-optimized URL: www.mccainfoods.com/p=1234</a:t>
            </a:r>
          </a:p>
          <a:p>
            <a:endParaRPr lang="en-US" sz="1800" dirty="0">
              <a:latin typeface="Calisto MT" panose="02040603050505030304" pitchFamily="18" charset="0"/>
            </a:endParaRPr>
          </a:p>
          <a:p>
            <a:endParaRPr lang="en-US" sz="1800" dirty="0">
              <a:latin typeface="Calisto MT" panose="02040603050505030304" pitchFamily="18" charset="0"/>
            </a:endParaRPr>
          </a:p>
        </p:txBody>
      </p:sp>
      <p:pic>
        <p:nvPicPr>
          <p:cNvPr id="2" name="Picture 1">
            <a:extLst>
              <a:ext uri="{FF2B5EF4-FFF2-40B4-BE49-F238E27FC236}">
                <a16:creationId xmlns:a16="http://schemas.microsoft.com/office/drawing/2014/main" id="{D7BB19E9-19CB-D538-F19B-79A6C808A46A}"/>
              </a:ext>
            </a:extLst>
          </p:cNvPr>
          <p:cNvPicPr>
            <a:picLocks noChangeAspect="1"/>
          </p:cNvPicPr>
          <p:nvPr/>
        </p:nvPicPr>
        <p:blipFill>
          <a:blip r:embed="rId2"/>
          <a:stretch>
            <a:fillRect/>
          </a:stretch>
        </p:blipFill>
        <p:spPr>
          <a:xfrm>
            <a:off x="0" y="0"/>
            <a:ext cx="951058" cy="810838"/>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8965" y="491966"/>
            <a:ext cx="8875973" cy="4524315"/>
          </a:xfrm>
          <a:prstGeom prst="rect">
            <a:avLst/>
          </a:prstGeom>
          <a:noFill/>
        </p:spPr>
        <p:txBody>
          <a:bodyPr wrap="square">
            <a:spAutoFit/>
          </a:bodyPr>
          <a:lstStyle/>
          <a:p>
            <a:r>
              <a:rPr lang="en-US" b="1" dirty="0">
                <a:latin typeface="Calisto MT" panose="02040603050505030304" pitchFamily="18" charset="0"/>
              </a:rPr>
              <a:t>4</a:t>
            </a:r>
            <a:r>
              <a:rPr lang="en-US" sz="1800" b="1" dirty="0">
                <a:latin typeface="Calisto MT" panose="02040603050505030304" pitchFamily="18" charset="0"/>
              </a:rPr>
              <a:t>. </a:t>
            </a:r>
            <a:r>
              <a:rPr lang="en-US" sz="1800" b="1" u="sng" dirty="0">
                <a:latin typeface="Calisto MT" panose="02040603050505030304" pitchFamily="18" charset="0"/>
              </a:rPr>
              <a:t>IMAGE ON </a:t>
            </a:r>
            <a:r>
              <a:rPr lang="en-US" b="1" u="sng" dirty="0">
                <a:latin typeface="Calisto MT" panose="02040603050505030304" pitchFamily="18" charset="0"/>
              </a:rPr>
              <a:t>OPTIMIZATION:</a:t>
            </a:r>
          </a:p>
          <a:p>
            <a:r>
              <a:rPr lang="en-US" dirty="0">
                <a:latin typeface="Calisto MT" panose="02040603050505030304" pitchFamily="18" charset="0"/>
              </a:rPr>
              <a:t>Optimize images used the </a:t>
            </a:r>
            <a:r>
              <a:rPr lang="en-US" sz="1800" dirty="0">
                <a:latin typeface="Calisto MT" panose="02040603050505030304" pitchFamily="18" charset="0"/>
              </a:rPr>
              <a:t>website by adding alt text that describes the image using relevant keywords. This helps search engines understand the content of the images and improves accessibility for users with visual impairments</a:t>
            </a:r>
            <a:endParaRPr lang="en-US" sz="1800" b="1" dirty="0">
              <a:latin typeface="Calisto MT" panose="02040603050505030304" pitchFamily="18" charset="0"/>
            </a:endParaRPr>
          </a:p>
          <a:p>
            <a:endParaRPr lang="en-US" sz="1800" b="1" dirty="0">
              <a:latin typeface="Calisto MT" panose="02040603050505030304" pitchFamily="18" charset="0"/>
            </a:endParaRPr>
          </a:p>
          <a:p>
            <a:r>
              <a:rPr lang="en-US" sz="1800" b="1" dirty="0">
                <a:latin typeface="Calisto MT" panose="02040603050505030304" pitchFamily="18" charset="0"/>
              </a:rPr>
              <a:t>5. </a:t>
            </a:r>
            <a:r>
              <a:rPr lang="en-US" sz="1800" b="1" u="sng" dirty="0">
                <a:latin typeface="Calisto MT" panose="02040603050505030304" pitchFamily="18" charset="0"/>
              </a:rPr>
              <a:t>INTERNAL LINKING:</a:t>
            </a:r>
          </a:p>
          <a:p>
            <a:r>
              <a:rPr lang="en-US" sz="1800" dirty="0">
                <a:latin typeface="Calisto MT" panose="02040603050505030304" pitchFamily="18" charset="0"/>
              </a:rPr>
              <a:t>Implement a logical internal linking structure to connect related pages on the website. Internal links help search engines crawl and index the site more effectively, and they improve user navigation and engagement.</a:t>
            </a:r>
          </a:p>
          <a:p>
            <a:endParaRPr lang="en-US" b="1" dirty="0">
              <a:latin typeface="Calisto MT" panose="02040603050505030304" pitchFamily="18" charset="0"/>
            </a:endParaRPr>
          </a:p>
          <a:p>
            <a:r>
              <a:rPr lang="en-US" b="1" dirty="0">
                <a:latin typeface="Calisto MT" panose="02040603050505030304" pitchFamily="18" charset="0"/>
              </a:rPr>
              <a:t>6</a:t>
            </a:r>
            <a:r>
              <a:rPr lang="en-US" sz="1800" b="1" dirty="0">
                <a:latin typeface="Calisto MT" panose="02040603050505030304" pitchFamily="18" charset="0"/>
              </a:rPr>
              <a:t>. </a:t>
            </a:r>
            <a:r>
              <a:rPr lang="en-US" sz="1800" b="1" u="sng" dirty="0">
                <a:latin typeface="Calisto MT" panose="02040603050505030304" pitchFamily="18" charset="0"/>
              </a:rPr>
              <a:t>MOBILE-FRIENDLY DESIGN:</a:t>
            </a:r>
          </a:p>
          <a:p>
            <a:r>
              <a:rPr lang="en-US" sz="1800" dirty="0">
                <a:latin typeface="Calisto MT" panose="02040603050505030304" pitchFamily="18" charset="0"/>
              </a:rPr>
              <a:t>Ensure that the website is fully responsive and mobile-friendly. With the majority of internet users accessing websites from mobile devices, Google prioritizes mobile-friendly sites , tips and tricks  in its search results.</a:t>
            </a:r>
          </a:p>
          <a:p>
            <a:endParaRPr lang="en-US" b="1" dirty="0">
              <a:latin typeface="Calisto MT" panose="02040603050505030304" pitchFamily="18" charset="0"/>
            </a:endParaRPr>
          </a:p>
          <a:p>
            <a:endParaRPr lang="en-US" sz="1800" dirty="0">
              <a:latin typeface="Calisto MT" panose="02040603050505030304" pitchFamily="18" charset="0"/>
            </a:endParaRPr>
          </a:p>
        </p:txBody>
      </p:sp>
      <p:pic>
        <p:nvPicPr>
          <p:cNvPr id="2" name="Picture 1">
            <a:extLst>
              <a:ext uri="{FF2B5EF4-FFF2-40B4-BE49-F238E27FC236}">
                <a16:creationId xmlns:a16="http://schemas.microsoft.com/office/drawing/2014/main" id="{CD9811F2-2C71-C54A-194E-D9EA1957FDF5}"/>
              </a:ext>
            </a:extLst>
          </p:cNvPr>
          <p:cNvPicPr>
            <a:picLocks noChangeAspect="1"/>
          </p:cNvPicPr>
          <p:nvPr/>
        </p:nvPicPr>
        <p:blipFill>
          <a:blip r:embed="rId2"/>
          <a:stretch>
            <a:fillRect/>
          </a:stretch>
        </p:blipFill>
        <p:spPr>
          <a:xfrm>
            <a:off x="0" y="-41649"/>
            <a:ext cx="951058" cy="8108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0CB8D2-89AB-18F5-BEFB-293749419AA3}"/>
              </a:ext>
            </a:extLst>
          </p:cNvPr>
          <p:cNvSpPr txBox="1"/>
          <p:nvPr/>
        </p:nvSpPr>
        <p:spPr>
          <a:xfrm>
            <a:off x="335280" y="245954"/>
            <a:ext cx="8001000" cy="2862322"/>
          </a:xfrm>
          <a:prstGeom prst="rect">
            <a:avLst/>
          </a:prstGeom>
          <a:noFill/>
        </p:spPr>
        <p:txBody>
          <a:bodyPr wrap="square">
            <a:spAutoFit/>
          </a:bodyPr>
          <a:lstStyle/>
          <a:p>
            <a:endParaRPr lang="en-US" b="1" dirty="0">
              <a:latin typeface="Calisto MT" panose="02040603050505030304" pitchFamily="18" charset="0"/>
            </a:endParaRPr>
          </a:p>
          <a:p>
            <a:r>
              <a:rPr lang="en-US" b="1" dirty="0">
                <a:latin typeface="Calisto MT" panose="02040603050505030304" pitchFamily="18" charset="0"/>
              </a:rPr>
              <a:t>7</a:t>
            </a:r>
            <a:r>
              <a:rPr lang="en-US" sz="1800" b="1" dirty="0">
                <a:latin typeface="Calisto MT" panose="02040603050505030304" pitchFamily="18" charset="0"/>
              </a:rPr>
              <a:t>. </a:t>
            </a:r>
            <a:r>
              <a:rPr lang="en-US" sz="1800" b="1" u="sng" dirty="0">
                <a:latin typeface="Calisto MT" panose="02040603050505030304" pitchFamily="18" charset="0"/>
              </a:rPr>
              <a:t>PAGE LOADING SPEED:</a:t>
            </a:r>
          </a:p>
          <a:p>
            <a:r>
              <a:rPr lang="en-US" sz="1800" dirty="0">
                <a:latin typeface="Calisto MT" panose="02040603050505030304" pitchFamily="18" charset="0"/>
              </a:rPr>
              <a:t>Optimize the website's loading speed to enhance user experience and improve search engine rankings. Compress images, enable browser caching, and minimize server response time to reduce page load times.</a:t>
            </a:r>
          </a:p>
          <a:p>
            <a:endParaRPr lang="en-US" b="1" dirty="0">
              <a:latin typeface="Calisto MT" panose="02040603050505030304" pitchFamily="18" charset="0"/>
            </a:endParaRPr>
          </a:p>
          <a:p>
            <a:r>
              <a:rPr lang="en-US" b="1" dirty="0">
                <a:latin typeface="Calisto MT" panose="02040603050505030304" pitchFamily="18" charset="0"/>
              </a:rPr>
              <a:t>8. </a:t>
            </a:r>
            <a:r>
              <a:rPr lang="en-US" b="1" u="sng" dirty="0">
                <a:latin typeface="Calisto MT" panose="02040603050505030304" pitchFamily="18" charset="0"/>
              </a:rPr>
              <a:t>SOCIAL SHARING BUTTONS:</a:t>
            </a:r>
          </a:p>
          <a:p>
            <a:r>
              <a:rPr lang="en-US" dirty="0">
                <a:latin typeface="Calisto MT" panose="02040603050505030304" pitchFamily="18" charset="0"/>
              </a:rPr>
              <a:t>Include social sharing buttons on product pages to encourage users to share their favorite products on social media platforms. Social signals can indirectly impact search engine rankings .</a:t>
            </a:r>
          </a:p>
        </p:txBody>
      </p:sp>
      <p:pic>
        <p:nvPicPr>
          <p:cNvPr id="4" name="Picture 3">
            <a:extLst>
              <a:ext uri="{FF2B5EF4-FFF2-40B4-BE49-F238E27FC236}">
                <a16:creationId xmlns:a16="http://schemas.microsoft.com/office/drawing/2014/main" id="{A64FFCB7-BCDF-266C-2E0B-7D8D862CD72A}"/>
              </a:ext>
            </a:extLst>
          </p:cNvPr>
          <p:cNvPicPr>
            <a:picLocks noChangeAspect="1"/>
          </p:cNvPicPr>
          <p:nvPr/>
        </p:nvPicPr>
        <p:blipFill>
          <a:blip r:embed="rId2"/>
          <a:stretch>
            <a:fillRect/>
          </a:stretch>
        </p:blipFill>
        <p:spPr>
          <a:xfrm>
            <a:off x="0" y="-22860"/>
            <a:ext cx="951058" cy="810838"/>
          </a:xfrm>
          <a:prstGeom prst="rect">
            <a:avLst/>
          </a:prstGeom>
        </p:spPr>
      </p:pic>
    </p:spTree>
    <p:extLst>
      <p:ext uri="{BB962C8B-B14F-4D97-AF65-F5344CB8AC3E}">
        <p14:creationId xmlns:p14="http://schemas.microsoft.com/office/powerpoint/2010/main" val="1403382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05659E-B504-2792-7F0B-15099236668D}"/>
              </a:ext>
            </a:extLst>
          </p:cNvPr>
          <p:cNvSpPr txBox="1"/>
          <p:nvPr/>
        </p:nvSpPr>
        <p:spPr>
          <a:xfrm>
            <a:off x="476449" y="566104"/>
            <a:ext cx="7608771" cy="3970318"/>
          </a:xfrm>
          <a:prstGeom prst="rect">
            <a:avLst/>
          </a:prstGeom>
          <a:noFill/>
        </p:spPr>
        <p:txBody>
          <a:bodyPr wrap="square">
            <a:spAutoFit/>
          </a:bodyPr>
          <a:lstStyle/>
          <a:p>
            <a:r>
              <a:rPr lang="en-US" sz="1800" b="1" u="sng" dirty="0">
                <a:latin typeface="Calisto MT" panose="02040603050505030304" pitchFamily="18" charset="0"/>
              </a:rPr>
              <a:t>CHALLENGES IN SEO AND KEYWORD RESEARCH :  </a:t>
            </a:r>
          </a:p>
          <a:p>
            <a:r>
              <a:rPr lang="en-US" b="1" u="sng" dirty="0">
                <a:latin typeface="Calisto MT" panose="02040603050505030304" pitchFamily="18" charset="0"/>
              </a:rPr>
              <a:t> </a:t>
            </a:r>
          </a:p>
          <a:p>
            <a:r>
              <a:rPr lang="en-US" dirty="0">
                <a:latin typeface="Calisto MT" panose="02040603050505030304" pitchFamily="18" charset="0"/>
              </a:rPr>
              <a:t>Too  many tools , slow results .</a:t>
            </a:r>
          </a:p>
          <a:p>
            <a:endParaRPr lang="en-US" dirty="0">
              <a:latin typeface="Calisto MT" panose="02040603050505030304" pitchFamily="18" charset="0"/>
            </a:endParaRPr>
          </a:p>
          <a:p>
            <a:endParaRPr lang="en-US" dirty="0">
              <a:latin typeface="Calisto MT" panose="02040603050505030304" pitchFamily="18" charset="0"/>
            </a:endParaRPr>
          </a:p>
          <a:p>
            <a:endParaRPr lang="en-US" dirty="0">
              <a:latin typeface="Calisto MT" panose="02040603050505030304" pitchFamily="18" charset="0"/>
            </a:endParaRPr>
          </a:p>
          <a:p>
            <a:r>
              <a:rPr lang="en-US" sz="1800" b="1" u="sng" dirty="0">
                <a:latin typeface="Calisto MT" panose="02040603050505030304" pitchFamily="18" charset="0"/>
              </a:rPr>
              <a:t>LESSONS LEARNED  : </a:t>
            </a:r>
          </a:p>
          <a:p>
            <a:endParaRPr lang="en-US" b="1" u="sng" dirty="0">
              <a:latin typeface="Calisto MT" panose="02040603050505030304" pitchFamily="18" charset="0"/>
            </a:endParaRPr>
          </a:p>
          <a:p>
            <a:r>
              <a:rPr lang="en-US" sz="1800" dirty="0">
                <a:latin typeface="Calisto MT" panose="02040603050505030304" pitchFamily="18" charset="0"/>
              </a:rPr>
              <a:t>Using SEOptimer , using SEMrush , analyze competitor keywords , website traffic , analyzing brand overview</a:t>
            </a:r>
          </a:p>
          <a:p>
            <a:endParaRPr lang="en-US" dirty="0">
              <a:latin typeface="Calisto MT" panose="02040603050505030304" pitchFamily="18" charset="0"/>
            </a:endParaRPr>
          </a:p>
          <a:p>
            <a:endParaRPr lang="en-US" dirty="0">
              <a:latin typeface="Calisto MT" panose="02040603050505030304" pitchFamily="18" charset="0"/>
            </a:endParaRPr>
          </a:p>
          <a:p>
            <a:endParaRPr lang="en-US" dirty="0">
              <a:latin typeface="Calisto MT" panose="02040603050505030304" pitchFamily="18" charset="0"/>
            </a:endParaRPr>
          </a:p>
          <a:p>
            <a:endParaRPr lang="en-IN" dirty="0"/>
          </a:p>
        </p:txBody>
      </p:sp>
      <p:pic>
        <p:nvPicPr>
          <p:cNvPr id="2" name="Picture 1">
            <a:extLst>
              <a:ext uri="{FF2B5EF4-FFF2-40B4-BE49-F238E27FC236}">
                <a16:creationId xmlns:a16="http://schemas.microsoft.com/office/drawing/2014/main" id="{12E6A695-D58D-0BC2-8C51-835C6B868CFA}"/>
              </a:ext>
            </a:extLst>
          </p:cNvPr>
          <p:cNvPicPr>
            <a:picLocks noChangeAspect="1"/>
          </p:cNvPicPr>
          <p:nvPr/>
        </p:nvPicPr>
        <p:blipFill>
          <a:blip r:embed="rId2"/>
          <a:stretch>
            <a:fillRect/>
          </a:stretch>
        </p:blipFill>
        <p:spPr>
          <a:xfrm>
            <a:off x="0" y="-22860"/>
            <a:ext cx="951058" cy="810838"/>
          </a:xfrm>
          <a:prstGeom prst="rect">
            <a:avLst/>
          </a:prstGeom>
        </p:spPr>
      </p:pic>
    </p:spTree>
    <p:extLst>
      <p:ext uri="{BB962C8B-B14F-4D97-AF65-F5344CB8AC3E}">
        <p14:creationId xmlns:p14="http://schemas.microsoft.com/office/powerpoint/2010/main" val="3274034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2065046"/>
            <a:ext cx="8520600" cy="1245226"/>
          </a:xfrm>
        </p:spPr>
        <p:txBody>
          <a:bodyPr>
            <a:noAutofit/>
          </a:bodyPr>
          <a:lstStyle/>
          <a:p>
            <a:r>
              <a:rPr lang="en-US" b="1" dirty="0">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rPr>
              <a:t>PART 1 : BRAND STUDY, COMPETITOR ANALYSIS &amp; AUDIENCE’S PERSONA</a:t>
            </a:r>
            <a:br>
              <a:rPr lang="en-US" sz="4000" dirty="0">
                <a:solidFill>
                  <a:srgbClr val="BC0086"/>
                </a:solidFill>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rPr>
            </a:br>
            <a:endParaRPr lang="en-IN" sz="4000" dirty="0">
              <a:solidFill>
                <a:srgbClr val="BC0086"/>
              </a:solidFill>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endParaRPr>
          </a:p>
        </p:txBody>
      </p:sp>
      <p:pic>
        <p:nvPicPr>
          <p:cNvPr id="3" name="Picture 2">
            <a:extLst>
              <a:ext uri="{FF2B5EF4-FFF2-40B4-BE49-F238E27FC236}">
                <a16:creationId xmlns:a16="http://schemas.microsoft.com/office/drawing/2014/main" id="{DDBB6AB0-540A-8F6F-4B07-2E4F218AA6C5}"/>
              </a:ext>
            </a:extLst>
          </p:cNvPr>
          <p:cNvPicPr>
            <a:picLocks noChangeAspect="1"/>
          </p:cNvPicPr>
          <p:nvPr/>
        </p:nvPicPr>
        <p:blipFill>
          <a:blip r:embed="rId2"/>
          <a:stretch>
            <a:fillRect/>
          </a:stretch>
        </p:blipFill>
        <p:spPr>
          <a:xfrm>
            <a:off x="0" y="0"/>
            <a:ext cx="951058" cy="81083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p:nvPr/>
        </p:nvSpPr>
        <p:spPr>
          <a:xfrm>
            <a:off x="707682" y="1475157"/>
            <a:ext cx="7911383" cy="16004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4000" b="1" dirty="0">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rPr>
              <a:t>PART 3: CONTENT  IDEAS  AND MARKETING  STRATEGIES</a:t>
            </a:r>
            <a:endParaRPr lang="en-US" sz="4000" dirty="0">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endParaRPr>
          </a:p>
        </p:txBody>
      </p:sp>
      <p:pic>
        <p:nvPicPr>
          <p:cNvPr id="2" name="Picture 1">
            <a:extLst>
              <a:ext uri="{FF2B5EF4-FFF2-40B4-BE49-F238E27FC236}">
                <a16:creationId xmlns:a16="http://schemas.microsoft.com/office/drawing/2014/main" id="{1ED3DA0A-1355-3F25-FE78-1952AEB11C1B}"/>
              </a:ext>
            </a:extLst>
          </p:cNvPr>
          <p:cNvPicPr>
            <a:picLocks noChangeAspect="1"/>
          </p:cNvPicPr>
          <p:nvPr/>
        </p:nvPicPr>
        <p:blipFill>
          <a:blip r:embed="rId3"/>
          <a:stretch>
            <a:fillRect/>
          </a:stretch>
        </p:blipFill>
        <p:spPr>
          <a:xfrm>
            <a:off x="0" y="0"/>
            <a:ext cx="951058" cy="81083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3984591619"/>
              </p:ext>
            </p:extLst>
          </p:nvPr>
        </p:nvGraphicFramePr>
        <p:xfrm>
          <a:off x="116871" y="905691"/>
          <a:ext cx="8910258" cy="3875694"/>
        </p:xfrm>
        <a:graphic>
          <a:graphicData uri="http://schemas.openxmlformats.org/drawingml/2006/table">
            <a:tbl>
              <a:tblPr firstRow="1" bandRow="1">
                <a:tableStyleId>{2D5ABB26-0587-4C30-8999-92F81FD0307C}</a:tableStyleId>
              </a:tblPr>
              <a:tblGrid>
                <a:gridCol w="1298398">
                  <a:extLst>
                    <a:ext uri="{9D8B030D-6E8A-4147-A177-3AD203B41FA5}">
                      <a16:colId xmlns:a16="http://schemas.microsoft.com/office/drawing/2014/main" val="20000"/>
                    </a:ext>
                  </a:extLst>
                </a:gridCol>
                <a:gridCol w="1330858">
                  <a:extLst>
                    <a:ext uri="{9D8B030D-6E8A-4147-A177-3AD203B41FA5}">
                      <a16:colId xmlns:a16="http://schemas.microsoft.com/office/drawing/2014/main" val="20001"/>
                    </a:ext>
                  </a:extLst>
                </a:gridCol>
                <a:gridCol w="1356684">
                  <a:extLst>
                    <a:ext uri="{9D8B030D-6E8A-4147-A177-3AD203B41FA5}">
                      <a16:colId xmlns:a16="http://schemas.microsoft.com/office/drawing/2014/main" val="20002"/>
                    </a:ext>
                  </a:extLst>
                </a:gridCol>
                <a:gridCol w="1394899">
                  <a:extLst>
                    <a:ext uri="{9D8B030D-6E8A-4147-A177-3AD203B41FA5}">
                      <a16:colId xmlns:a16="http://schemas.microsoft.com/office/drawing/2014/main" val="20003"/>
                    </a:ext>
                  </a:extLst>
                </a:gridCol>
                <a:gridCol w="1257222">
                  <a:extLst>
                    <a:ext uri="{9D8B030D-6E8A-4147-A177-3AD203B41FA5}">
                      <a16:colId xmlns:a16="http://schemas.microsoft.com/office/drawing/2014/main" val="20004"/>
                    </a:ext>
                  </a:extLst>
                </a:gridCol>
                <a:gridCol w="949453">
                  <a:extLst>
                    <a:ext uri="{9D8B030D-6E8A-4147-A177-3AD203B41FA5}">
                      <a16:colId xmlns:a16="http://schemas.microsoft.com/office/drawing/2014/main" val="20005"/>
                    </a:ext>
                  </a:extLst>
                </a:gridCol>
                <a:gridCol w="1322744">
                  <a:extLst>
                    <a:ext uri="{9D8B030D-6E8A-4147-A177-3AD203B41FA5}">
                      <a16:colId xmlns:a16="http://schemas.microsoft.com/office/drawing/2014/main" val="20006"/>
                    </a:ext>
                  </a:extLst>
                </a:gridCol>
              </a:tblGrid>
              <a:tr h="341767">
                <a:tc>
                  <a:txBody>
                    <a:bodyPr/>
                    <a:lstStyle/>
                    <a:p>
                      <a:r>
                        <a:rPr lang="en-IN" sz="1800" b="1" dirty="0">
                          <a:solidFill>
                            <a:schemeClr val="bg1"/>
                          </a:solidFill>
                        </a:rPr>
                        <a:t>SUNDAY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MONDAY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000"/>
                    </a:solidFill>
                  </a:tcPr>
                </a:tc>
                <a:tc>
                  <a:txBody>
                    <a:bodyPr/>
                    <a:lstStyle/>
                    <a:p>
                      <a:r>
                        <a:rPr lang="en-IN" sz="1800" b="1" dirty="0">
                          <a:solidFill>
                            <a:schemeClr val="bg1"/>
                          </a:solidFill>
                        </a:rPr>
                        <a:t>TUESDAY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WEDNESDAY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000"/>
                    </a:solidFill>
                  </a:tcPr>
                </a:tc>
                <a:tc>
                  <a:txBody>
                    <a:bodyPr/>
                    <a:lstStyle/>
                    <a:p>
                      <a:r>
                        <a:rPr lang="en-IN" sz="1800" b="1" dirty="0">
                          <a:solidFill>
                            <a:schemeClr val="bg1"/>
                          </a:solidFill>
                        </a:rPr>
                        <a:t>THURSDAY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FRIDAY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000"/>
                    </a:solidFill>
                  </a:tcPr>
                </a:tc>
                <a:tc>
                  <a:txBody>
                    <a:bodyPr/>
                    <a:lstStyle/>
                    <a:p>
                      <a:r>
                        <a:rPr lang="en-IN" sz="1800" b="1" dirty="0">
                          <a:solidFill>
                            <a:schemeClr val="bg1"/>
                          </a:solidFill>
                        </a:rPr>
                        <a:t>SATURDAY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extLst>
                  <a:ext uri="{0D108BD9-81ED-4DB2-BD59-A6C34878D82A}">
                    <a16:rowId xmlns:a16="http://schemas.microsoft.com/office/drawing/2014/main" val="10000"/>
                  </a:ext>
                </a:extLst>
              </a:tr>
              <a:tr h="708773">
                <a:tc>
                  <a:txBody>
                    <a:bodyPr/>
                    <a:lstStyle/>
                    <a:p>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1 </a:t>
                      </a:r>
                    </a:p>
                    <a:p>
                      <a:r>
                        <a:rPr lang="en-IN" sz="1000" b="1" dirty="0">
                          <a:solidFill>
                            <a:schemeClr val="bg1"/>
                          </a:solidFill>
                        </a:rPr>
                        <a:t>NATIONAL MOUNTAIN CLIMBING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2000" b="1" dirty="0">
                          <a:solidFill>
                            <a:schemeClr val="bg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extLst>
                  <a:ext uri="{0D108BD9-81ED-4DB2-BD59-A6C34878D82A}">
                    <a16:rowId xmlns:a16="http://schemas.microsoft.com/office/drawing/2014/main" val="10001"/>
                  </a:ext>
                </a:extLst>
              </a:tr>
              <a:tr h="675294">
                <a:tc>
                  <a:txBody>
                    <a:bodyPr/>
                    <a:lstStyle/>
                    <a:p>
                      <a:r>
                        <a:rPr lang="en-IN" sz="1800" b="1" dirty="0">
                          <a:solidFill>
                            <a:schemeClr val="bg1"/>
                          </a:solidFill>
                        </a:rPr>
                        <a:t>6</a:t>
                      </a:r>
                    </a:p>
                    <a:p>
                      <a:r>
                        <a:rPr lang="en-IN" sz="1000" b="1" dirty="0">
                          <a:solidFill>
                            <a:schemeClr val="bg1"/>
                          </a:solidFill>
                        </a:rPr>
                        <a:t>FRIENDSHIP DAY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7</a:t>
                      </a:r>
                    </a:p>
                    <a:p>
                      <a:r>
                        <a:rPr lang="en-IN" sz="1000" b="1" dirty="0">
                          <a:solidFill>
                            <a:schemeClr val="bg1"/>
                          </a:solidFill>
                        </a:rPr>
                        <a:t>NATIONAL HANDLOOM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8</a:t>
                      </a:r>
                    </a:p>
                    <a:p>
                      <a:r>
                        <a:rPr lang="en-IN" sz="1000" b="1" dirty="0">
                          <a:solidFill>
                            <a:schemeClr val="bg1"/>
                          </a:solidFill>
                        </a:rPr>
                        <a:t>QUIT INDIA MOVEMENT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9</a:t>
                      </a:r>
                    </a:p>
                    <a:p>
                      <a:r>
                        <a:rPr lang="en-IN" sz="1000" b="1" dirty="0">
                          <a:solidFill>
                            <a:schemeClr val="bg1"/>
                          </a:solidFill>
                        </a:rPr>
                        <a:t>NAGASAKI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10</a:t>
                      </a:r>
                    </a:p>
                    <a:p>
                      <a:r>
                        <a:rPr lang="en-IN" sz="1000" b="1" dirty="0">
                          <a:solidFill>
                            <a:schemeClr val="bg1"/>
                          </a:solidFill>
                        </a:rPr>
                        <a:t>WORLD LION DAY AND BIOFUEL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12</a:t>
                      </a:r>
                    </a:p>
                    <a:p>
                      <a:r>
                        <a:rPr lang="en-IN" sz="1000" b="1" dirty="0">
                          <a:solidFill>
                            <a:schemeClr val="bg1"/>
                          </a:solidFill>
                        </a:rPr>
                        <a:t>INTERNATIONAL YOUTH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extLst>
                  <a:ext uri="{0D108BD9-81ED-4DB2-BD59-A6C34878D82A}">
                    <a16:rowId xmlns:a16="http://schemas.microsoft.com/office/drawing/2014/main" val="10002"/>
                  </a:ext>
                </a:extLst>
              </a:tr>
              <a:tr h="596918">
                <a:tc>
                  <a:txBody>
                    <a:bodyPr/>
                    <a:lstStyle/>
                    <a:p>
                      <a:r>
                        <a:rPr lang="en-IN" sz="1800" b="1" dirty="0">
                          <a:solidFill>
                            <a:schemeClr val="bg1"/>
                          </a:solidFill>
                        </a:rPr>
                        <a:t>13</a:t>
                      </a:r>
                    </a:p>
                    <a:p>
                      <a:r>
                        <a:rPr lang="en-IN" sz="1000" b="1" dirty="0">
                          <a:solidFill>
                            <a:schemeClr val="bg1"/>
                          </a:solidFill>
                        </a:rPr>
                        <a:t>WORLD ORGAN DONATION DAY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15 </a:t>
                      </a:r>
                    </a:p>
                    <a:p>
                      <a:r>
                        <a:rPr lang="en-IN" sz="1000" b="1" dirty="0">
                          <a:solidFill>
                            <a:schemeClr val="bg1"/>
                          </a:solidFill>
                        </a:rPr>
                        <a:t>INDEPENDENCE DAY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19</a:t>
                      </a:r>
                    </a:p>
                    <a:p>
                      <a:r>
                        <a:rPr lang="en-IN" sz="1000" b="1" dirty="0">
                          <a:solidFill>
                            <a:schemeClr val="bg1"/>
                          </a:solidFill>
                        </a:rPr>
                        <a:t>WORLD PHOTOGRAPHY DAY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extLst>
                  <a:ext uri="{0D108BD9-81ED-4DB2-BD59-A6C34878D82A}">
                    <a16:rowId xmlns:a16="http://schemas.microsoft.com/office/drawing/2014/main" val="10003"/>
                  </a:ext>
                </a:extLst>
              </a:tr>
              <a:tr h="639513">
                <a:tc>
                  <a:txBody>
                    <a:bodyPr/>
                    <a:lstStyle/>
                    <a:p>
                      <a:r>
                        <a:rPr lang="en-IN" sz="1800" b="1" dirty="0">
                          <a:solidFill>
                            <a:schemeClr val="bg1"/>
                          </a:solidFill>
                        </a:rPr>
                        <a:t>20</a:t>
                      </a:r>
                    </a:p>
                    <a:p>
                      <a:r>
                        <a:rPr lang="en-IN" sz="1000" b="1" dirty="0">
                          <a:solidFill>
                            <a:schemeClr val="bg1"/>
                          </a:solidFill>
                        </a:rPr>
                        <a:t>WORLD MOSQUITO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23</a:t>
                      </a:r>
                    </a:p>
                    <a:p>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26</a:t>
                      </a:r>
                    </a:p>
                    <a:p>
                      <a:r>
                        <a:rPr lang="en-IN" sz="1000" b="1" dirty="0">
                          <a:solidFill>
                            <a:schemeClr val="bg1"/>
                          </a:solidFill>
                        </a:rPr>
                        <a:t>INTERNATIONAL DOG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extLst>
                  <a:ext uri="{0D108BD9-81ED-4DB2-BD59-A6C34878D82A}">
                    <a16:rowId xmlns:a16="http://schemas.microsoft.com/office/drawing/2014/main" val="10004"/>
                  </a:ext>
                </a:extLst>
              </a:tr>
              <a:tr h="626572">
                <a:tc>
                  <a:txBody>
                    <a:bodyPr/>
                    <a:lstStyle/>
                    <a:p>
                      <a:r>
                        <a:rPr lang="en-IN" sz="1800" b="1" dirty="0">
                          <a:solidFill>
                            <a:schemeClr val="bg1"/>
                          </a:solidFill>
                        </a:rPr>
                        <a:t>27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28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29</a:t>
                      </a:r>
                    </a:p>
                    <a:p>
                      <a:r>
                        <a:rPr lang="en-IN" sz="1000" b="1" dirty="0">
                          <a:solidFill>
                            <a:schemeClr val="bg1"/>
                          </a:solidFill>
                        </a:rPr>
                        <a:t>NATIONAL SPORTS DAY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r>
                        <a:rPr lang="en-IN" sz="1800" b="1" dirty="0">
                          <a:solidFill>
                            <a:schemeClr val="bg1"/>
                          </a:solidFill>
                        </a:rPr>
                        <a:t>30</a:t>
                      </a:r>
                    </a:p>
                    <a:p>
                      <a:r>
                        <a:rPr lang="en-IN" sz="1000" b="1" dirty="0">
                          <a:solidFill>
                            <a:schemeClr val="bg1"/>
                          </a:solidFill>
                        </a:rPr>
                        <a:t>RAKSHA BANDHAN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r>
                        <a:rPr lang="en-IN" sz="1800" b="1" dirty="0">
                          <a:solidFill>
                            <a:schemeClr val="bg1"/>
                          </a:solidFill>
                        </a:rPr>
                        <a:t>31 </a:t>
                      </a:r>
                    </a:p>
                    <a:p>
                      <a:r>
                        <a:rPr lang="en-IN" sz="1000" b="1" dirty="0">
                          <a:solidFill>
                            <a:schemeClr val="bg1"/>
                          </a:solidFill>
                        </a:rPr>
                        <a:t>SANSKRIT DIWAS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tc>
                  <a:txBody>
                    <a:bodyPr/>
                    <a:lstStyle/>
                    <a:p>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0000"/>
                    </a:solidFill>
                  </a:tcPr>
                </a:tc>
                <a:tc>
                  <a:txBody>
                    <a:bodyPr/>
                    <a:lstStyle/>
                    <a:p>
                      <a:endParaRPr lang="en-IN" sz="1000"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solidFill>
                      <a:srgbClr val="FFCC00"/>
                    </a:solidFill>
                  </a:tcPr>
                </a:tc>
                <a:extLst>
                  <a:ext uri="{0D108BD9-81ED-4DB2-BD59-A6C34878D82A}">
                    <a16:rowId xmlns:a16="http://schemas.microsoft.com/office/drawing/2014/main" val="10005"/>
                  </a:ext>
                </a:extLst>
              </a:tr>
            </a:tbl>
          </a:graphicData>
        </a:graphic>
      </p:graphicFrame>
      <p:sp>
        <p:nvSpPr>
          <p:cNvPr id="4" name="TextBox 3">
            <a:extLst>
              <a:ext uri="{FF2B5EF4-FFF2-40B4-BE49-F238E27FC236}">
                <a16:creationId xmlns:a16="http://schemas.microsoft.com/office/drawing/2014/main" id="{FA52951C-0894-A267-A8EB-CA5C12133F55}"/>
              </a:ext>
            </a:extLst>
          </p:cNvPr>
          <p:cNvSpPr txBox="1"/>
          <p:nvPr/>
        </p:nvSpPr>
        <p:spPr>
          <a:xfrm>
            <a:off x="772884" y="174586"/>
            <a:ext cx="6428016" cy="461665"/>
          </a:xfrm>
          <a:prstGeom prst="rect">
            <a:avLst/>
          </a:prstGeom>
          <a:noFill/>
        </p:spPr>
        <p:txBody>
          <a:bodyPr wrap="square">
            <a:spAutoFit/>
          </a:bodyPr>
          <a:lstStyle/>
          <a:p>
            <a:r>
              <a:rPr lang="en-IN" sz="2400" b="1" u="sng" dirty="0">
                <a:effectLst>
                  <a:outerShdw blurRad="38100" dist="38100" dir="2700000" algn="tl">
                    <a:srgbClr val="000000">
                      <a:alpha val="43137"/>
                    </a:srgbClr>
                  </a:outerShdw>
                </a:effectLst>
                <a:latin typeface="Footlight MT Light" panose="0204060206030A020304" pitchFamily="18" charset="0"/>
              </a:rPr>
              <a:t>CONTENT CALENDAR </a:t>
            </a:r>
            <a:r>
              <a:rPr lang="en-IN" sz="2400" b="1" dirty="0">
                <a:latin typeface="Footlight MT Light" panose="0204060206030A020304" pitchFamily="18" charset="0"/>
              </a:rPr>
              <a:t>:    </a:t>
            </a:r>
            <a:r>
              <a:rPr lang="en-IN" sz="2400" b="1" dirty="0">
                <a:effectLst>
                  <a:outerShdw blurRad="38100" dist="38100" dir="2700000" algn="tl">
                    <a:srgbClr val="000000">
                      <a:alpha val="43137"/>
                    </a:srgbClr>
                  </a:outerShdw>
                </a:effectLst>
                <a:latin typeface="Footlight MT Light" panose="0204060206030A020304" pitchFamily="18" charset="0"/>
              </a:rPr>
              <a:t>AUGUST</a:t>
            </a:r>
          </a:p>
        </p:txBody>
      </p:sp>
      <p:pic>
        <p:nvPicPr>
          <p:cNvPr id="3" name="Picture 2">
            <a:extLst>
              <a:ext uri="{FF2B5EF4-FFF2-40B4-BE49-F238E27FC236}">
                <a16:creationId xmlns:a16="http://schemas.microsoft.com/office/drawing/2014/main" id="{8EE944AE-72ED-42A6-0972-F9B7D08B5334}"/>
              </a:ext>
            </a:extLst>
          </p:cNvPr>
          <p:cNvPicPr>
            <a:picLocks noChangeAspect="1"/>
          </p:cNvPicPr>
          <p:nvPr/>
        </p:nvPicPr>
        <p:blipFill>
          <a:blip r:embed="rId2"/>
          <a:stretch>
            <a:fillRect/>
          </a:stretch>
        </p:blipFill>
        <p:spPr>
          <a:xfrm>
            <a:off x="-11526" y="0"/>
            <a:ext cx="951058" cy="81083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A45FAB-B04C-9B2B-A23F-72A90E33C73F}"/>
              </a:ext>
            </a:extLst>
          </p:cNvPr>
          <p:cNvSpPr txBox="1"/>
          <p:nvPr/>
        </p:nvSpPr>
        <p:spPr>
          <a:xfrm>
            <a:off x="144780" y="155704"/>
            <a:ext cx="8854440" cy="4832092"/>
          </a:xfrm>
          <a:prstGeom prst="rect">
            <a:avLst/>
          </a:prstGeom>
          <a:noFill/>
        </p:spPr>
        <p:txBody>
          <a:bodyPr wrap="square">
            <a:spAutoFit/>
          </a:bodyPr>
          <a:lstStyle/>
          <a:p>
            <a:pPr algn="ctr"/>
            <a:r>
              <a:rPr lang="en-US" sz="2800" b="1" u="sng" dirty="0">
                <a:effectLst>
                  <a:outerShdw blurRad="38100" dist="38100" dir="2700000" algn="tl">
                    <a:srgbClr val="000000">
                      <a:alpha val="43137"/>
                    </a:srgbClr>
                  </a:outerShdw>
                </a:effectLst>
                <a:latin typeface="Calisto MT" panose="02040603050505030304" pitchFamily="18" charset="0"/>
              </a:rPr>
              <a:t>CONTENT IDEA :</a:t>
            </a:r>
          </a:p>
          <a:p>
            <a:pPr algn="just"/>
            <a:endParaRPr lang="en-US" sz="2800" b="1" u="sng" dirty="0">
              <a:latin typeface="Calisto MT" panose="02040603050505030304" pitchFamily="18" charset="0"/>
            </a:endParaRPr>
          </a:p>
          <a:p>
            <a:pPr algn="just"/>
            <a:r>
              <a:rPr lang="en-US" dirty="0">
                <a:latin typeface="Calisto MT" panose="02040603050505030304" pitchFamily="18" charset="0"/>
              </a:rPr>
              <a:t>McCain Foods has been a household name for decades, renowned for its premium frozen food products. But beyond the traditional favorites, there is a world of culinary possibilities waiting to be explored. In this content piece, we will take a journey through some innovative and delectable content ideas that McCain Foods could bring to its customers .</a:t>
            </a:r>
          </a:p>
          <a:p>
            <a:pPr algn="just"/>
            <a:endParaRPr lang="en-US" dirty="0">
              <a:latin typeface="Calisto MT" panose="02040603050505030304" pitchFamily="18" charset="0"/>
            </a:endParaRPr>
          </a:p>
          <a:p>
            <a:pPr algn="just"/>
            <a:r>
              <a:rPr lang="en-US" dirty="0">
                <a:latin typeface="Calisto MT" panose="02040603050505030304" pitchFamily="18" charset="0"/>
              </a:rPr>
              <a:t>           Emphasizing on health-conscious consumers, McCain could create a line of products with a "Healthy Twist . McCain could come up with a line of creative, interactive, and colorful frozen foods that cater specifically to children . With the combination of global inspiration ,health-conscious choices, family-fun meals, and creative pairings, McCain Foods can continue to delight its customers with innovative frozen food products. These content ideas aim to tap into diverse market segments, providing something for everyone while cementing McCain's position as a go-to brand for delicious and convenient culinary experiences.</a:t>
            </a:r>
            <a:endParaRPr lang="en-IN" dirty="0">
              <a:latin typeface="Calisto MT" panose="02040603050505030304" pitchFamily="18" charset="0"/>
            </a:endParaRPr>
          </a:p>
        </p:txBody>
      </p:sp>
      <p:pic>
        <p:nvPicPr>
          <p:cNvPr id="2" name="Picture 1">
            <a:extLst>
              <a:ext uri="{FF2B5EF4-FFF2-40B4-BE49-F238E27FC236}">
                <a16:creationId xmlns:a16="http://schemas.microsoft.com/office/drawing/2014/main" id="{35438BD7-2693-1684-5BB7-CD05F860935E}"/>
              </a:ext>
            </a:extLst>
          </p:cNvPr>
          <p:cNvPicPr>
            <a:picLocks noChangeAspect="1"/>
          </p:cNvPicPr>
          <p:nvPr/>
        </p:nvPicPr>
        <p:blipFill>
          <a:blip r:embed="rId2"/>
          <a:stretch>
            <a:fillRect/>
          </a:stretch>
        </p:blipFill>
        <p:spPr>
          <a:xfrm>
            <a:off x="0" y="-22860"/>
            <a:ext cx="951058" cy="810838"/>
          </a:xfrm>
          <a:prstGeom prst="rect">
            <a:avLst/>
          </a:prstGeom>
        </p:spPr>
      </p:pic>
    </p:spTree>
    <p:extLst>
      <p:ext uri="{BB962C8B-B14F-4D97-AF65-F5344CB8AC3E}">
        <p14:creationId xmlns:p14="http://schemas.microsoft.com/office/powerpoint/2010/main" val="532267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1A5D2F-BA28-E7C8-FC79-E70CCD54AC16}"/>
              </a:ext>
            </a:extLst>
          </p:cNvPr>
          <p:cNvSpPr txBox="1"/>
          <p:nvPr/>
        </p:nvSpPr>
        <p:spPr>
          <a:xfrm>
            <a:off x="374904" y="457200"/>
            <a:ext cx="8074152" cy="5355312"/>
          </a:xfrm>
          <a:prstGeom prst="rect">
            <a:avLst/>
          </a:prstGeom>
          <a:noFill/>
        </p:spPr>
        <p:txBody>
          <a:bodyPr wrap="square">
            <a:spAutoFit/>
          </a:bodyPr>
          <a:lstStyle/>
          <a:p>
            <a:r>
              <a:rPr lang="en-US" sz="2000" b="1" u="sng" dirty="0">
                <a:latin typeface="Calisto MT" panose="02040603050505030304" pitchFamily="18" charset="0"/>
              </a:rPr>
              <a:t>CONTENT IDEAS EXAMPLES :</a:t>
            </a:r>
          </a:p>
          <a:p>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Recipe Videos</a:t>
            </a:r>
          </a:p>
          <a:p>
            <a:pPr marL="285750" indent="-285750">
              <a:buFont typeface="Arial" panose="020B0604020202020204" pitchFamily="34" charset="0"/>
              <a:buChar char="•"/>
            </a:pPr>
            <a:r>
              <a:rPr lang="en-US" dirty="0">
                <a:latin typeface="Calisto MT" panose="02040603050505030304" pitchFamily="18" charset="0"/>
              </a:rPr>
              <a:t>Social Media Challenges</a:t>
            </a:r>
          </a:p>
          <a:p>
            <a:pPr marL="285750" indent="-285750">
              <a:buFont typeface="Arial" panose="020B0604020202020204" pitchFamily="34" charset="0"/>
              <a:buChar char="•"/>
            </a:pPr>
            <a:r>
              <a:rPr lang="en-US" dirty="0">
                <a:latin typeface="Calisto MT" panose="02040603050505030304" pitchFamily="18" charset="0"/>
              </a:rPr>
              <a:t>Health and Nutrition Tips</a:t>
            </a:r>
          </a:p>
          <a:p>
            <a:pPr marL="285750" indent="-285750">
              <a:buFont typeface="Arial" panose="020B0604020202020204" pitchFamily="34" charset="0"/>
              <a:buChar char="•"/>
            </a:pPr>
            <a:r>
              <a:rPr lang="en-US" dirty="0">
                <a:latin typeface="Calisto MT" panose="02040603050505030304" pitchFamily="18" charset="0"/>
              </a:rPr>
              <a:t>Throwback</a:t>
            </a:r>
          </a:p>
          <a:p>
            <a:pPr marL="285750" indent="-285750">
              <a:buFont typeface="Arial" panose="020B0604020202020204" pitchFamily="34" charset="0"/>
              <a:buChar char="•"/>
            </a:pPr>
            <a:r>
              <a:rPr lang="en-US" dirty="0">
                <a:latin typeface="Calisto MT" panose="02040603050505030304" pitchFamily="18" charset="0"/>
              </a:rPr>
              <a:t>Customer Testimonials</a:t>
            </a:r>
          </a:p>
          <a:p>
            <a:pPr marL="285750" indent="-285750">
              <a:buFont typeface="Arial" panose="020B0604020202020204" pitchFamily="34" charset="0"/>
              <a:buChar char="•"/>
            </a:pPr>
            <a:r>
              <a:rPr lang="en-US" dirty="0">
                <a:latin typeface="Calisto MT" panose="02040603050505030304" pitchFamily="18" charset="0"/>
              </a:rPr>
              <a:t>Seasonal Campaigns</a:t>
            </a:r>
          </a:p>
          <a:p>
            <a:pPr marL="285750" indent="-285750">
              <a:buFont typeface="Arial" panose="020B0604020202020204" pitchFamily="34" charset="0"/>
              <a:buChar char="•"/>
            </a:pPr>
            <a:r>
              <a:rPr lang="en-US" dirty="0">
                <a:latin typeface="Calisto MT" panose="02040603050505030304" pitchFamily="18" charset="0"/>
              </a:rPr>
              <a:t>Kids' Corner</a:t>
            </a:r>
          </a:p>
          <a:p>
            <a:pPr marL="285750" indent="-285750">
              <a:buFont typeface="Arial" panose="020B0604020202020204" pitchFamily="34" charset="0"/>
              <a:buChar char="•"/>
            </a:pPr>
            <a:r>
              <a:rPr lang="en-US" dirty="0">
                <a:latin typeface="Calisto MT" panose="02040603050505030304" pitchFamily="18" charset="0"/>
              </a:rPr>
              <a:t>Sustainable Sourcing</a:t>
            </a:r>
          </a:p>
          <a:p>
            <a:pPr marL="285750" indent="-285750">
              <a:buFont typeface="Arial" panose="020B0604020202020204" pitchFamily="34" charset="0"/>
              <a:buChar char="•"/>
            </a:pPr>
            <a:r>
              <a:rPr lang="en-US" dirty="0">
                <a:latin typeface="Calisto MT" panose="02040603050505030304" pitchFamily="18" charset="0"/>
              </a:rPr>
              <a:t>Global Cuisine Series</a:t>
            </a:r>
          </a:p>
          <a:p>
            <a:pPr marL="285750" indent="-285750">
              <a:buFont typeface="Arial" panose="020B0604020202020204" pitchFamily="34" charset="0"/>
              <a:buChar char="•"/>
            </a:pPr>
            <a:r>
              <a:rPr lang="en-US" dirty="0">
                <a:latin typeface="Calisto MT" panose="02040603050505030304" pitchFamily="18" charset="0"/>
              </a:rPr>
              <a:t>Behind the Scenes</a:t>
            </a:r>
          </a:p>
          <a:p>
            <a:pPr marL="285750" indent="-285750">
              <a:buFont typeface="Arial" panose="020B0604020202020204" pitchFamily="34" charset="0"/>
              <a:buChar char="•"/>
            </a:pPr>
            <a:r>
              <a:rPr lang="en-US" dirty="0">
                <a:latin typeface="Calisto MT" panose="02040603050505030304" pitchFamily="18" charset="0"/>
              </a:rPr>
              <a:t>Interactive Quizzes</a:t>
            </a:r>
          </a:p>
          <a:p>
            <a:pPr marL="285750" indent="-285750">
              <a:buFont typeface="Arial" panose="020B0604020202020204" pitchFamily="34" charset="0"/>
              <a:buChar char="•"/>
            </a:pPr>
            <a:r>
              <a:rPr lang="en-US" dirty="0">
                <a:latin typeface="Calisto MT" panose="02040603050505030304" pitchFamily="18" charset="0"/>
              </a:rPr>
              <a:t>Influencer Collaborations</a:t>
            </a:r>
          </a:p>
          <a:p>
            <a:endParaRPr lang="en-US" dirty="0">
              <a:latin typeface="Calisto MT" panose="02040603050505030304" pitchFamily="18" charset="0"/>
            </a:endParaRPr>
          </a:p>
          <a:p>
            <a:endParaRPr lang="en-US" dirty="0">
              <a:latin typeface="Calisto MT" panose="02040603050505030304" pitchFamily="18" charset="0"/>
            </a:endParaRPr>
          </a:p>
          <a:p>
            <a:endParaRPr lang="en-US" dirty="0">
              <a:latin typeface="Calisto MT" panose="02040603050505030304" pitchFamily="18" charset="0"/>
            </a:endParaRPr>
          </a:p>
          <a:p>
            <a:endParaRPr lang="en-US" dirty="0">
              <a:latin typeface="Calisto MT" panose="02040603050505030304" pitchFamily="18" charset="0"/>
            </a:endParaRPr>
          </a:p>
          <a:p>
            <a:endParaRPr lang="en-US" dirty="0">
              <a:latin typeface="Calisto MT" panose="02040603050505030304" pitchFamily="18" charset="0"/>
            </a:endParaRPr>
          </a:p>
        </p:txBody>
      </p:sp>
      <p:pic>
        <p:nvPicPr>
          <p:cNvPr id="5" name="Picture 4">
            <a:extLst>
              <a:ext uri="{FF2B5EF4-FFF2-40B4-BE49-F238E27FC236}">
                <a16:creationId xmlns:a16="http://schemas.microsoft.com/office/drawing/2014/main" id="{C8E1E978-D48C-3A75-9917-40DF9B81E0EA}"/>
              </a:ext>
            </a:extLst>
          </p:cNvPr>
          <p:cNvPicPr>
            <a:picLocks noChangeAspect="1"/>
          </p:cNvPicPr>
          <p:nvPr/>
        </p:nvPicPr>
        <p:blipFill>
          <a:blip r:embed="rId2"/>
          <a:stretch>
            <a:fillRect/>
          </a:stretch>
        </p:blipFill>
        <p:spPr>
          <a:xfrm>
            <a:off x="3694176" y="1589914"/>
            <a:ext cx="4672584" cy="219027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 name="Picture 1">
            <a:extLst>
              <a:ext uri="{FF2B5EF4-FFF2-40B4-BE49-F238E27FC236}">
                <a16:creationId xmlns:a16="http://schemas.microsoft.com/office/drawing/2014/main" id="{1E917DEA-50B1-CEA0-7596-5697EB13F8C6}"/>
              </a:ext>
            </a:extLst>
          </p:cNvPr>
          <p:cNvPicPr>
            <a:picLocks noChangeAspect="1"/>
          </p:cNvPicPr>
          <p:nvPr/>
        </p:nvPicPr>
        <p:blipFill>
          <a:blip r:embed="rId3"/>
          <a:stretch>
            <a:fillRect/>
          </a:stretch>
        </p:blipFill>
        <p:spPr>
          <a:xfrm>
            <a:off x="0" y="-22860"/>
            <a:ext cx="951058" cy="810838"/>
          </a:xfrm>
          <a:prstGeom prst="rect">
            <a:avLst/>
          </a:prstGeom>
        </p:spPr>
      </p:pic>
    </p:spTree>
    <p:extLst>
      <p:ext uri="{BB962C8B-B14F-4D97-AF65-F5344CB8AC3E}">
        <p14:creationId xmlns:p14="http://schemas.microsoft.com/office/powerpoint/2010/main" val="2391858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B77DDD-83E9-A2B3-5C97-14ADF477626D}"/>
              </a:ext>
            </a:extLst>
          </p:cNvPr>
          <p:cNvSpPr txBox="1"/>
          <p:nvPr/>
        </p:nvSpPr>
        <p:spPr>
          <a:xfrm>
            <a:off x="304800" y="253484"/>
            <a:ext cx="8709660" cy="4093428"/>
          </a:xfrm>
          <a:prstGeom prst="rect">
            <a:avLst/>
          </a:prstGeom>
          <a:noFill/>
        </p:spPr>
        <p:txBody>
          <a:bodyPr wrap="square">
            <a:spAutoFit/>
          </a:bodyPr>
          <a:lstStyle/>
          <a:p>
            <a:pPr algn="ctr"/>
            <a:r>
              <a:rPr lang="en-IN" sz="2800" b="1" u="sng" dirty="0">
                <a:effectLst>
                  <a:outerShdw blurRad="38100" dist="38100" dir="2700000" algn="tl">
                    <a:srgbClr val="000000">
                      <a:alpha val="43137"/>
                    </a:srgbClr>
                  </a:outerShdw>
                </a:effectLst>
                <a:latin typeface="Calisto MT" panose="02040603050505030304" pitchFamily="18" charset="0"/>
              </a:rPr>
              <a:t>MARKETING STRATEGIES :</a:t>
            </a:r>
          </a:p>
          <a:p>
            <a:pPr algn="ctr"/>
            <a:endParaRPr lang="en-IN" sz="2800" b="1" u="sng" dirty="0">
              <a:latin typeface="Calisto MT" panose="02040603050505030304" pitchFamily="18" charset="0"/>
            </a:endParaRPr>
          </a:p>
          <a:p>
            <a:endParaRPr lang="en-IN" sz="2400" b="1" u="sng" dirty="0">
              <a:solidFill>
                <a:srgbClr val="C00000"/>
              </a:solidFill>
              <a:latin typeface="Calisto MT" panose="02040603050505030304" pitchFamily="18" charset="0"/>
            </a:endParaRPr>
          </a:p>
          <a:p>
            <a:pPr marL="342900" indent="-342900">
              <a:buFont typeface="+mj-lt"/>
              <a:buAutoNum type="arabicPeriod"/>
            </a:pPr>
            <a:r>
              <a:rPr lang="en-US" b="1" i="0" u="sng" dirty="0">
                <a:effectLst/>
                <a:latin typeface="Calisto MT" panose="02040603050505030304" pitchFamily="18" charset="0"/>
              </a:rPr>
              <a:t>BRAND POSITIONING:</a:t>
            </a:r>
          </a:p>
          <a:p>
            <a:r>
              <a:rPr lang="en-US" b="0" i="0" dirty="0">
                <a:solidFill>
                  <a:srgbClr val="374151"/>
                </a:solidFill>
                <a:effectLst/>
                <a:latin typeface="Calisto MT" panose="02040603050505030304" pitchFamily="18" charset="0"/>
              </a:rPr>
              <a:t> McCain Foods has historically positioned itself as a premium brand offering high-quality frozen potato products. They focus on emphasizing the natural taste and quality of their products, leveraging their long-standing expertise in potato processing and freezing technology.</a:t>
            </a:r>
            <a:r>
              <a:rPr lang="en-IN" b="1" dirty="0">
                <a:solidFill>
                  <a:srgbClr val="C00000"/>
                </a:solidFill>
                <a:latin typeface="Calisto MT" panose="02040603050505030304" pitchFamily="18" charset="0"/>
              </a:rPr>
              <a:t> </a:t>
            </a:r>
          </a:p>
          <a:p>
            <a:endParaRPr lang="en-US" b="1" i="0" u="sng" dirty="0">
              <a:solidFill>
                <a:srgbClr val="374151"/>
              </a:solidFill>
              <a:effectLst/>
              <a:latin typeface="Calisto MT" panose="02040603050505030304" pitchFamily="18" charset="0"/>
            </a:endParaRPr>
          </a:p>
          <a:p>
            <a:r>
              <a:rPr lang="en-US" b="1" i="0" dirty="0">
                <a:solidFill>
                  <a:srgbClr val="374151"/>
                </a:solidFill>
                <a:effectLst/>
                <a:latin typeface="Calisto MT" panose="02040603050505030304" pitchFamily="18" charset="0"/>
              </a:rPr>
              <a:t>2. </a:t>
            </a:r>
            <a:r>
              <a:rPr lang="en-US" b="1" i="0" u="sng" dirty="0">
                <a:solidFill>
                  <a:srgbClr val="374151"/>
                </a:solidFill>
                <a:effectLst/>
                <a:latin typeface="Calisto MT" panose="02040603050505030304" pitchFamily="18" charset="0"/>
              </a:rPr>
              <a:t>ADVERTISING CAMPAIGNS: </a:t>
            </a:r>
          </a:p>
          <a:p>
            <a:r>
              <a:rPr lang="en-US" b="0" i="0" dirty="0">
                <a:solidFill>
                  <a:srgbClr val="374151"/>
                </a:solidFill>
                <a:effectLst/>
                <a:latin typeface="Calisto MT" panose="02040603050505030304" pitchFamily="18" charset="0"/>
              </a:rPr>
              <a:t>McCain Foods invests in advertising campaigns to create brand awareness and maintain a strong presence in the minds of consumers. These campaigns often highlight the convenience, taste, and versatility of their products.</a:t>
            </a:r>
            <a:endParaRPr lang="en-IN" b="1" i="0" dirty="0">
              <a:solidFill>
                <a:srgbClr val="C00000"/>
              </a:solidFill>
              <a:effectLst/>
              <a:latin typeface="Calisto MT" panose="02040603050505030304" pitchFamily="18" charset="0"/>
            </a:endParaRPr>
          </a:p>
        </p:txBody>
      </p:sp>
      <p:pic>
        <p:nvPicPr>
          <p:cNvPr id="2" name="Picture 1">
            <a:extLst>
              <a:ext uri="{FF2B5EF4-FFF2-40B4-BE49-F238E27FC236}">
                <a16:creationId xmlns:a16="http://schemas.microsoft.com/office/drawing/2014/main" id="{85773128-410B-B7AA-1D2F-F165F297BA0B}"/>
              </a:ext>
            </a:extLst>
          </p:cNvPr>
          <p:cNvPicPr>
            <a:picLocks noChangeAspect="1"/>
          </p:cNvPicPr>
          <p:nvPr/>
        </p:nvPicPr>
        <p:blipFill>
          <a:blip r:embed="rId2"/>
          <a:stretch>
            <a:fillRect/>
          </a:stretch>
        </p:blipFill>
        <p:spPr>
          <a:xfrm>
            <a:off x="0" y="0"/>
            <a:ext cx="951058" cy="810838"/>
          </a:xfrm>
          <a:prstGeom prst="rect">
            <a:avLst/>
          </a:prstGeom>
        </p:spPr>
      </p:pic>
    </p:spTree>
    <p:extLst>
      <p:ext uri="{BB962C8B-B14F-4D97-AF65-F5344CB8AC3E}">
        <p14:creationId xmlns:p14="http://schemas.microsoft.com/office/powerpoint/2010/main" val="4877269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C85EF6-5AE9-ED57-8CFC-6C9432FCD3BB}"/>
              </a:ext>
            </a:extLst>
          </p:cNvPr>
          <p:cNvSpPr txBox="1"/>
          <p:nvPr/>
        </p:nvSpPr>
        <p:spPr>
          <a:xfrm>
            <a:off x="274320" y="591026"/>
            <a:ext cx="9052560" cy="3693319"/>
          </a:xfrm>
          <a:prstGeom prst="rect">
            <a:avLst/>
          </a:prstGeom>
          <a:noFill/>
        </p:spPr>
        <p:txBody>
          <a:bodyPr wrap="square">
            <a:spAutoFit/>
          </a:bodyPr>
          <a:lstStyle/>
          <a:p>
            <a:r>
              <a:rPr lang="en-US" b="1" i="0" dirty="0">
                <a:solidFill>
                  <a:srgbClr val="374151"/>
                </a:solidFill>
                <a:effectLst/>
                <a:latin typeface="Calisto MT" panose="02040603050505030304" pitchFamily="18" charset="0"/>
              </a:rPr>
              <a:t>3. </a:t>
            </a:r>
            <a:r>
              <a:rPr lang="en-US" b="1" i="0" u="sng" dirty="0">
                <a:solidFill>
                  <a:srgbClr val="374151"/>
                </a:solidFill>
                <a:effectLst/>
                <a:latin typeface="Calisto MT" panose="02040603050505030304" pitchFamily="18" charset="0"/>
              </a:rPr>
              <a:t>DIGITAL MARKETING:</a:t>
            </a:r>
          </a:p>
          <a:p>
            <a:r>
              <a:rPr lang="en-US" b="0" i="0" dirty="0">
                <a:solidFill>
                  <a:srgbClr val="374151"/>
                </a:solidFill>
                <a:effectLst/>
                <a:latin typeface="Calisto MT" panose="02040603050505030304" pitchFamily="18" charset="0"/>
              </a:rPr>
              <a:t> To reach a broader audience, McCain Foods utilizes digital marketing channels such as social media, online advertising, and influencer partnerships. Engaging content, recipe videos, and interactive campaigns are used to connect with consumers and encourage product usage.</a:t>
            </a:r>
            <a:endParaRPr lang="en-IN" b="1" dirty="0">
              <a:solidFill>
                <a:srgbClr val="C00000"/>
              </a:solidFill>
              <a:latin typeface="Calisto MT" panose="02040603050505030304" pitchFamily="18" charset="0"/>
            </a:endParaRPr>
          </a:p>
          <a:p>
            <a:endParaRPr lang="en-US" b="1" i="0" u="sng" dirty="0">
              <a:solidFill>
                <a:srgbClr val="374151"/>
              </a:solidFill>
              <a:effectLst/>
              <a:latin typeface="Calisto MT" panose="02040603050505030304" pitchFamily="18" charset="0"/>
            </a:endParaRPr>
          </a:p>
          <a:p>
            <a:r>
              <a:rPr lang="en-US" b="1" i="0" dirty="0">
                <a:solidFill>
                  <a:srgbClr val="374151"/>
                </a:solidFill>
                <a:effectLst/>
                <a:latin typeface="Calisto MT" panose="02040603050505030304" pitchFamily="18" charset="0"/>
              </a:rPr>
              <a:t>4. </a:t>
            </a:r>
            <a:r>
              <a:rPr lang="en-US" b="1" i="0" u="sng" dirty="0">
                <a:solidFill>
                  <a:srgbClr val="374151"/>
                </a:solidFill>
                <a:effectLst/>
                <a:latin typeface="Calisto MT" panose="02040603050505030304" pitchFamily="18" charset="0"/>
              </a:rPr>
              <a:t>IN-STORE PROMOTIONS:</a:t>
            </a:r>
          </a:p>
          <a:p>
            <a:r>
              <a:rPr lang="en-US" b="0" i="0" dirty="0">
                <a:solidFill>
                  <a:srgbClr val="374151"/>
                </a:solidFill>
                <a:effectLst/>
                <a:latin typeface="Calisto MT" panose="02040603050505030304" pitchFamily="18" charset="0"/>
              </a:rPr>
              <a:t> Collaborating with retailers, McCain Foods runs in-store promotions, point-of-sale displays, and special offers to boost product visibility and encourage impulse purchases.</a:t>
            </a:r>
          </a:p>
          <a:p>
            <a:endParaRPr lang="en-US" b="0" i="0" dirty="0">
              <a:solidFill>
                <a:srgbClr val="374151"/>
              </a:solidFill>
              <a:effectLst/>
              <a:latin typeface="Calisto MT" panose="02040603050505030304" pitchFamily="18" charset="0"/>
            </a:endParaRPr>
          </a:p>
          <a:p>
            <a:r>
              <a:rPr lang="en-US" b="1" i="0" dirty="0">
                <a:solidFill>
                  <a:srgbClr val="374151"/>
                </a:solidFill>
                <a:effectLst/>
                <a:latin typeface="Calisto MT" panose="02040603050505030304" pitchFamily="18" charset="0"/>
              </a:rPr>
              <a:t>5. </a:t>
            </a:r>
            <a:r>
              <a:rPr lang="en-US" b="1" i="0" u="sng" dirty="0">
                <a:solidFill>
                  <a:srgbClr val="374151"/>
                </a:solidFill>
                <a:effectLst/>
                <a:latin typeface="Calisto MT" panose="02040603050505030304" pitchFamily="18" charset="0"/>
              </a:rPr>
              <a:t>SPONSORSHIPS AND EVENTS:</a:t>
            </a:r>
          </a:p>
          <a:p>
            <a:r>
              <a:rPr lang="en-US" b="0" i="0" dirty="0">
                <a:solidFill>
                  <a:srgbClr val="374151"/>
                </a:solidFill>
                <a:effectLst/>
                <a:latin typeface="Calisto MT" panose="02040603050505030304" pitchFamily="18" charset="0"/>
              </a:rPr>
              <a:t> McCain Foods may sponsor events or culinary shows to increase exposure and showcase the versatility of their products in various recipes.</a:t>
            </a:r>
          </a:p>
        </p:txBody>
      </p:sp>
      <p:pic>
        <p:nvPicPr>
          <p:cNvPr id="2" name="Picture 1">
            <a:extLst>
              <a:ext uri="{FF2B5EF4-FFF2-40B4-BE49-F238E27FC236}">
                <a16:creationId xmlns:a16="http://schemas.microsoft.com/office/drawing/2014/main" id="{A1172456-D282-FD29-465D-9D8E0DF67275}"/>
              </a:ext>
            </a:extLst>
          </p:cNvPr>
          <p:cNvPicPr>
            <a:picLocks noChangeAspect="1"/>
          </p:cNvPicPr>
          <p:nvPr/>
        </p:nvPicPr>
        <p:blipFill>
          <a:blip r:embed="rId2"/>
          <a:stretch>
            <a:fillRect/>
          </a:stretch>
        </p:blipFill>
        <p:spPr>
          <a:xfrm>
            <a:off x="0" y="0"/>
            <a:ext cx="951058" cy="810838"/>
          </a:xfrm>
          <a:prstGeom prst="rect">
            <a:avLst/>
          </a:prstGeom>
        </p:spPr>
      </p:pic>
    </p:spTree>
    <p:extLst>
      <p:ext uri="{BB962C8B-B14F-4D97-AF65-F5344CB8AC3E}">
        <p14:creationId xmlns:p14="http://schemas.microsoft.com/office/powerpoint/2010/main" val="2454287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F2DB73-58DD-5635-0886-B2FA43976427}"/>
              </a:ext>
            </a:extLst>
          </p:cNvPr>
          <p:cNvSpPr txBox="1"/>
          <p:nvPr/>
        </p:nvSpPr>
        <p:spPr>
          <a:xfrm>
            <a:off x="300990" y="353050"/>
            <a:ext cx="8542020" cy="3970318"/>
          </a:xfrm>
          <a:prstGeom prst="rect">
            <a:avLst/>
          </a:prstGeom>
          <a:noFill/>
        </p:spPr>
        <p:txBody>
          <a:bodyPr wrap="square">
            <a:spAutoFit/>
          </a:bodyPr>
          <a:lstStyle/>
          <a:p>
            <a:r>
              <a:rPr lang="en-US" b="1" i="0" dirty="0">
                <a:solidFill>
                  <a:srgbClr val="374151"/>
                </a:solidFill>
                <a:effectLst/>
                <a:latin typeface="Calisto MT" panose="02040603050505030304" pitchFamily="18" charset="0"/>
              </a:rPr>
              <a:t>6. </a:t>
            </a:r>
            <a:r>
              <a:rPr lang="en-US" b="1" i="0" u="sng" dirty="0">
                <a:solidFill>
                  <a:srgbClr val="374151"/>
                </a:solidFill>
                <a:effectLst/>
                <a:latin typeface="Calisto MT" panose="02040603050505030304" pitchFamily="18" charset="0"/>
              </a:rPr>
              <a:t>HEALTH AND NUTRITION FOCUS:</a:t>
            </a:r>
          </a:p>
          <a:p>
            <a:r>
              <a:rPr lang="en-US" b="0" i="0" dirty="0">
                <a:solidFill>
                  <a:srgbClr val="374151"/>
                </a:solidFill>
                <a:effectLst/>
                <a:latin typeface="Calisto MT" panose="02040603050505030304" pitchFamily="18" charset="0"/>
              </a:rPr>
              <a:t> With the increasing demand for healthier food options, McCain Foods may emphasize the nutritional value of their products, highlighting low-fat or trans-fat-free options and promoting responsible sourcing and sustainable practices.</a:t>
            </a:r>
          </a:p>
          <a:p>
            <a:endParaRPr lang="en-US" b="1" i="0" u="sng" dirty="0">
              <a:solidFill>
                <a:srgbClr val="374151"/>
              </a:solidFill>
              <a:effectLst/>
              <a:latin typeface="Calisto MT" panose="02040603050505030304" pitchFamily="18" charset="0"/>
            </a:endParaRPr>
          </a:p>
          <a:p>
            <a:r>
              <a:rPr lang="en-US" b="1" i="0" dirty="0">
                <a:solidFill>
                  <a:srgbClr val="374151"/>
                </a:solidFill>
                <a:effectLst/>
                <a:latin typeface="Calisto MT" panose="02040603050505030304" pitchFamily="18" charset="0"/>
              </a:rPr>
              <a:t>7. </a:t>
            </a:r>
            <a:r>
              <a:rPr lang="en-US" b="1" i="0" u="sng" dirty="0">
                <a:solidFill>
                  <a:srgbClr val="374151"/>
                </a:solidFill>
                <a:effectLst/>
                <a:latin typeface="Calisto MT" panose="02040603050505030304" pitchFamily="18" charset="0"/>
              </a:rPr>
              <a:t>CO-BRANDING AND PARTNERSHIPS: </a:t>
            </a:r>
          </a:p>
          <a:p>
            <a:r>
              <a:rPr lang="en-US" b="0" i="0" dirty="0">
                <a:solidFill>
                  <a:srgbClr val="374151"/>
                </a:solidFill>
                <a:effectLst/>
                <a:latin typeface="Calisto MT" panose="02040603050505030304" pitchFamily="18" charset="0"/>
              </a:rPr>
              <a:t>McCain Foods may collaborate with other food brands or restaurants to create co-branded products or cross-promotional campaigns, leveraging the strength of both brands.</a:t>
            </a:r>
          </a:p>
          <a:p>
            <a:endParaRPr lang="en-US" b="0" i="0" dirty="0">
              <a:solidFill>
                <a:srgbClr val="374151"/>
              </a:solidFill>
              <a:effectLst/>
              <a:latin typeface="Calisto MT" panose="02040603050505030304" pitchFamily="18" charset="0"/>
            </a:endParaRPr>
          </a:p>
          <a:p>
            <a:r>
              <a:rPr lang="en-US" b="1" i="0" dirty="0">
                <a:solidFill>
                  <a:srgbClr val="374151"/>
                </a:solidFill>
                <a:effectLst/>
                <a:latin typeface="Calisto MT" panose="02040603050505030304" pitchFamily="18" charset="0"/>
              </a:rPr>
              <a:t>8. </a:t>
            </a:r>
            <a:r>
              <a:rPr lang="en-US" b="1" i="0" u="sng" dirty="0">
                <a:solidFill>
                  <a:srgbClr val="374151"/>
                </a:solidFill>
                <a:effectLst/>
                <a:latin typeface="Calisto MT" panose="02040603050505030304" pitchFamily="18" charset="0"/>
              </a:rPr>
              <a:t>GLOBAL EXPANSION: </a:t>
            </a:r>
          </a:p>
          <a:p>
            <a:r>
              <a:rPr lang="en-US" b="0" i="0" dirty="0">
                <a:solidFill>
                  <a:srgbClr val="374151"/>
                </a:solidFill>
                <a:effectLst/>
                <a:latin typeface="Calisto MT" panose="02040603050505030304" pitchFamily="18" charset="0"/>
              </a:rPr>
              <a:t>McCain Foods operates in various countries worldwide, and their marketing strategies may be tailored to suit the cultural preferences and tastes of each market while maintaining a consistent global brand image.</a:t>
            </a:r>
            <a:endParaRPr lang="en-IN" dirty="0">
              <a:latin typeface="Calisto MT" panose="02040603050505030304" pitchFamily="18" charset="0"/>
            </a:endParaRPr>
          </a:p>
        </p:txBody>
      </p:sp>
      <p:pic>
        <p:nvPicPr>
          <p:cNvPr id="2" name="Picture 1">
            <a:extLst>
              <a:ext uri="{FF2B5EF4-FFF2-40B4-BE49-F238E27FC236}">
                <a16:creationId xmlns:a16="http://schemas.microsoft.com/office/drawing/2014/main" id="{75400730-0CA4-2867-D39A-F40AE49F4210}"/>
              </a:ext>
            </a:extLst>
          </p:cNvPr>
          <p:cNvPicPr>
            <a:picLocks noChangeAspect="1"/>
          </p:cNvPicPr>
          <p:nvPr/>
        </p:nvPicPr>
        <p:blipFill>
          <a:blip r:embed="rId2"/>
          <a:stretch>
            <a:fillRect/>
          </a:stretch>
        </p:blipFill>
        <p:spPr>
          <a:xfrm>
            <a:off x="0" y="0"/>
            <a:ext cx="951058" cy="810838"/>
          </a:xfrm>
          <a:prstGeom prst="rect">
            <a:avLst/>
          </a:prstGeom>
        </p:spPr>
      </p:pic>
    </p:spTree>
    <p:extLst>
      <p:ext uri="{BB962C8B-B14F-4D97-AF65-F5344CB8AC3E}">
        <p14:creationId xmlns:p14="http://schemas.microsoft.com/office/powerpoint/2010/main" val="416102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A78912-C9B5-0963-261E-614AF53EE39D}"/>
              </a:ext>
            </a:extLst>
          </p:cNvPr>
          <p:cNvSpPr txBox="1"/>
          <p:nvPr/>
        </p:nvSpPr>
        <p:spPr>
          <a:xfrm>
            <a:off x="375920" y="446822"/>
            <a:ext cx="8382000" cy="3693319"/>
          </a:xfrm>
          <a:prstGeom prst="rect">
            <a:avLst/>
          </a:prstGeom>
          <a:noFill/>
        </p:spPr>
        <p:txBody>
          <a:bodyPr wrap="square">
            <a:spAutoFit/>
          </a:bodyPr>
          <a:lstStyle/>
          <a:p>
            <a:r>
              <a:rPr lang="en-US" sz="1800" b="1" u="sng" dirty="0">
                <a:latin typeface="Calisto MT" panose="02040603050505030304" pitchFamily="18" charset="0"/>
              </a:rPr>
              <a:t>CHALLENGES IN SEO AND KEYWORD RESEARCH :  </a:t>
            </a:r>
          </a:p>
          <a:p>
            <a:r>
              <a:rPr lang="en-US" b="1" u="sng" dirty="0">
                <a:latin typeface="Calisto MT" panose="02040603050505030304" pitchFamily="18" charset="0"/>
              </a:rPr>
              <a:t> </a:t>
            </a:r>
          </a:p>
          <a:p>
            <a:r>
              <a:rPr lang="en-US" dirty="0">
                <a:latin typeface="Calisto MT" panose="02040603050505030304" pitchFamily="18" charset="0"/>
              </a:rPr>
              <a:t>Understanding different buyer personas ,  Producing high – quality content </a:t>
            </a:r>
          </a:p>
          <a:p>
            <a:endParaRPr lang="en-US" dirty="0">
              <a:latin typeface="Calisto MT" panose="02040603050505030304" pitchFamily="18" charset="0"/>
            </a:endParaRPr>
          </a:p>
          <a:p>
            <a:endParaRPr lang="en-US" dirty="0">
              <a:latin typeface="Calisto MT" panose="02040603050505030304" pitchFamily="18" charset="0"/>
            </a:endParaRPr>
          </a:p>
          <a:p>
            <a:endParaRPr lang="en-US" dirty="0">
              <a:latin typeface="Calisto MT" panose="02040603050505030304" pitchFamily="18" charset="0"/>
            </a:endParaRPr>
          </a:p>
          <a:p>
            <a:r>
              <a:rPr lang="en-US" sz="1800" b="1" u="sng" dirty="0">
                <a:latin typeface="Calisto MT" panose="02040603050505030304" pitchFamily="18" charset="0"/>
              </a:rPr>
              <a:t>LESSONS LEARNED  : </a:t>
            </a:r>
          </a:p>
          <a:p>
            <a:endParaRPr lang="en-US" b="1" u="sng" dirty="0">
              <a:latin typeface="Calisto MT" panose="02040603050505030304" pitchFamily="18" charset="0"/>
            </a:endParaRPr>
          </a:p>
          <a:p>
            <a:r>
              <a:rPr lang="en-US" dirty="0">
                <a:latin typeface="Calisto MT" panose="02040603050505030304" pitchFamily="18" charset="0"/>
              </a:rPr>
              <a:t>Creating content calendar , </a:t>
            </a:r>
            <a:r>
              <a:rPr lang="en-US" sz="1800" dirty="0">
                <a:latin typeface="Calisto MT" panose="02040603050505030304" pitchFamily="18" charset="0"/>
              </a:rPr>
              <a:t> content ideas and marketing strategy .</a:t>
            </a:r>
          </a:p>
          <a:p>
            <a:endParaRPr lang="en-US" dirty="0">
              <a:latin typeface="Calisto MT" panose="02040603050505030304" pitchFamily="18" charset="0"/>
            </a:endParaRPr>
          </a:p>
          <a:p>
            <a:endParaRPr lang="en-US" dirty="0">
              <a:latin typeface="Calisto MT" panose="02040603050505030304" pitchFamily="18" charset="0"/>
            </a:endParaRPr>
          </a:p>
          <a:p>
            <a:endParaRPr lang="en-US" dirty="0">
              <a:latin typeface="Calisto MT" panose="02040603050505030304" pitchFamily="18" charset="0"/>
            </a:endParaRPr>
          </a:p>
          <a:p>
            <a:endParaRPr lang="en-IN" dirty="0"/>
          </a:p>
        </p:txBody>
      </p:sp>
      <p:pic>
        <p:nvPicPr>
          <p:cNvPr id="2" name="Picture 1">
            <a:extLst>
              <a:ext uri="{FF2B5EF4-FFF2-40B4-BE49-F238E27FC236}">
                <a16:creationId xmlns:a16="http://schemas.microsoft.com/office/drawing/2014/main" id="{5441914A-63FA-2B55-F1C0-F51027C4EEF4}"/>
              </a:ext>
            </a:extLst>
          </p:cNvPr>
          <p:cNvPicPr>
            <a:picLocks noChangeAspect="1"/>
          </p:cNvPicPr>
          <p:nvPr/>
        </p:nvPicPr>
        <p:blipFill>
          <a:blip r:embed="rId2"/>
          <a:stretch>
            <a:fillRect/>
          </a:stretch>
        </p:blipFill>
        <p:spPr>
          <a:xfrm>
            <a:off x="0" y="0"/>
            <a:ext cx="951058" cy="810838"/>
          </a:xfrm>
          <a:prstGeom prst="rect">
            <a:avLst/>
          </a:prstGeom>
        </p:spPr>
      </p:pic>
    </p:spTree>
    <p:extLst>
      <p:ext uri="{BB962C8B-B14F-4D97-AF65-F5344CB8AC3E}">
        <p14:creationId xmlns:p14="http://schemas.microsoft.com/office/powerpoint/2010/main" val="232026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p:nvPr/>
        </p:nvSpPr>
        <p:spPr>
          <a:xfrm>
            <a:off x="134470" y="1865977"/>
            <a:ext cx="8659906" cy="1600408"/>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4000" b="1" dirty="0">
                <a:effectLst>
                  <a:outerShdw blurRad="38100" dist="38100" dir="2700000" algn="tl">
                    <a:srgbClr val="000000">
                      <a:alpha val="43137"/>
                    </a:srgbClr>
                  </a:outerShdw>
                </a:effectLst>
                <a:latin typeface="Californian FB" panose="0207040306080B030204" pitchFamily="18" charset="0"/>
                <a:ea typeface="PMingLiU-ExtB" panose="02020500000000000000" pitchFamily="18" charset="-120"/>
              </a:rPr>
              <a:t>PART 4: CONTENT CREATION AND CURATION</a:t>
            </a:r>
            <a:endParaRPr lang="en-GB" b="1" dirty="0">
              <a:effectLst>
                <a:outerShdw blurRad="38100" dist="38100" dir="2700000" algn="tl">
                  <a:srgbClr val="000000">
                    <a:alpha val="43137"/>
                  </a:srgbClr>
                </a:outerShdw>
              </a:effectLst>
              <a:latin typeface="Californian FB" panose="0207040306080B030204" pitchFamily="18" charset="0"/>
            </a:endParaRPr>
          </a:p>
        </p:txBody>
      </p:sp>
      <p:pic>
        <p:nvPicPr>
          <p:cNvPr id="2" name="Picture 1">
            <a:extLst>
              <a:ext uri="{FF2B5EF4-FFF2-40B4-BE49-F238E27FC236}">
                <a16:creationId xmlns:a16="http://schemas.microsoft.com/office/drawing/2014/main" id="{7E4B72CB-613C-8257-D5F6-2CE650D4EBCA}"/>
              </a:ext>
            </a:extLst>
          </p:cNvPr>
          <p:cNvPicPr>
            <a:picLocks noChangeAspect="1"/>
          </p:cNvPicPr>
          <p:nvPr/>
        </p:nvPicPr>
        <p:blipFill>
          <a:blip r:embed="rId3"/>
          <a:stretch>
            <a:fillRect/>
          </a:stretch>
        </p:blipFill>
        <p:spPr>
          <a:xfrm>
            <a:off x="0" y="22422"/>
            <a:ext cx="951058" cy="81083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0FEC3-5110-906B-EF45-DB8CDEACAD24}"/>
              </a:ext>
            </a:extLst>
          </p:cNvPr>
          <p:cNvSpPr txBox="1"/>
          <p:nvPr/>
        </p:nvSpPr>
        <p:spPr>
          <a:xfrm>
            <a:off x="220980" y="255237"/>
            <a:ext cx="8702040" cy="3754874"/>
          </a:xfrm>
          <a:prstGeom prst="rect">
            <a:avLst/>
          </a:prstGeom>
          <a:noFill/>
        </p:spPr>
        <p:txBody>
          <a:bodyPr wrap="square">
            <a:spAutoFit/>
          </a:bodyPr>
          <a:lstStyle/>
          <a:p>
            <a:pPr algn="ctr"/>
            <a:r>
              <a:rPr lang="en-GB" sz="2800" b="1" u="sng" dirty="0">
                <a:effectLst>
                  <a:outerShdw blurRad="38100" dist="38100" dir="2700000" algn="tl">
                    <a:srgbClr val="000000">
                      <a:alpha val="43137"/>
                    </a:srgbClr>
                  </a:outerShdw>
                </a:effectLst>
                <a:latin typeface="Calisto MT" panose="02040603050505030304" pitchFamily="18" charset="0"/>
              </a:rPr>
              <a:t>CONTENT CREATION</a:t>
            </a:r>
          </a:p>
          <a:p>
            <a:pPr algn="ctr"/>
            <a:r>
              <a:rPr lang="en-GB" sz="2800" b="1" u="sng" dirty="0">
                <a:latin typeface="Calisto MT" panose="02040603050505030304" pitchFamily="18" charset="0"/>
              </a:rPr>
              <a:t>  </a:t>
            </a:r>
          </a:p>
          <a:p>
            <a:r>
              <a:rPr lang="en-GB" sz="2000" b="1" u="sng" dirty="0">
                <a:latin typeface="Calisto MT" panose="02040603050505030304" pitchFamily="18" charset="0"/>
              </a:rPr>
              <a:t>FORMAT – 1 </a:t>
            </a:r>
            <a:r>
              <a:rPr lang="en-GB" b="1" dirty="0">
                <a:latin typeface="Calisto MT" panose="02040603050505030304" pitchFamily="18" charset="0"/>
              </a:rPr>
              <a:t>: CREATIVE : </a:t>
            </a:r>
          </a:p>
          <a:p>
            <a:r>
              <a:rPr lang="en-GB" dirty="0">
                <a:solidFill>
                  <a:srgbClr val="FF0066"/>
                </a:solidFill>
                <a:latin typeface="Calisto MT" panose="02040603050505030304" pitchFamily="18" charset="0"/>
                <a:hlinkClick r:id="rId2">
                  <a:extLst>
                    <a:ext uri="{A12FA001-AC4F-418D-AE19-62706E023703}">
                      <ahyp:hlinkClr xmlns:ahyp="http://schemas.microsoft.com/office/drawing/2018/hyperlinkcolor" val="tx"/>
                    </a:ext>
                  </a:extLst>
                </a:hlinkClick>
              </a:rPr>
              <a:t>https://www.instagram.com/p/</a:t>
            </a:r>
            <a:r>
              <a:rPr lang="en-GB" sz="1600" dirty="0">
                <a:solidFill>
                  <a:srgbClr val="FF0066"/>
                </a:solidFill>
                <a:latin typeface="Calisto MT" panose="02040603050505030304" pitchFamily="18" charset="0"/>
                <a:hlinkClick r:id="rId2">
                  <a:extLst>
                    <a:ext uri="{A12FA001-AC4F-418D-AE19-62706E023703}">
                      <ahyp:hlinkClr xmlns:ahyp="http://schemas.microsoft.com/office/drawing/2018/hyperlinkcolor" val="tx"/>
                    </a:ext>
                  </a:extLst>
                </a:hlinkClick>
              </a:rPr>
              <a:t>CvUdDSfxX1_/?igshid=MmU2YjMzNjRlOQ==</a:t>
            </a:r>
            <a:endParaRPr lang="en-GB" dirty="0">
              <a:solidFill>
                <a:srgbClr val="FF0066"/>
              </a:solidFill>
              <a:latin typeface="Calisto MT" panose="02040603050505030304" pitchFamily="18" charset="0"/>
            </a:endParaRPr>
          </a:p>
          <a:p>
            <a:endParaRPr lang="en-GB" dirty="0">
              <a:solidFill>
                <a:srgbClr val="FF0066"/>
              </a:solidFill>
              <a:latin typeface="Calisto MT" panose="02040603050505030304" pitchFamily="18" charset="0"/>
            </a:endParaRPr>
          </a:p>
          <a:p>
            <a:endParaRPr lang="en-GB" dirty="0">
              <a:latin typeface="Calisto MT" panose="02040603050505030304" pitchFamily="18" charset="0"/>
            </a:endParaRPr>
          </a:p>
          <a:p>
            <a:r>
              <a:rPr lang="en-GB" dirty="0">
                <a:latin typeface="Calisto MT" panose="02040603050505030304" pitchFamily="18" charset="0"/>
              </a:rPr>
              <a:t>Aim   :  To improve website visibility  </a:t>
            </a:r>
          </a:p>
          <a:p>
            <a:r>
              <a:rPr lang="en-GB" dirty="0">
                <a:latin typeface="Calisto MT" panose="02040603050505030304" pitchFamily="18" charset="0"/>
              </a:rPr>
              <a:t>Date  :  4</a:t>
            </a:r>
            <a:r>
              <a:rPr lang="en-GB" baseline="30000" dirty="0">
                <a:latin typeface="Calisto MT" panose="02040603050505030304" pitchFamily="18" charset="0"/>
              </a:rPr>
              <a:t>th</a:t>
            </a:r>
            <a:r>
              <a:rPr lang="en-GB" dirty="0">
                <a:latin typeface="Calisto MT" panose="02040603050505030304" pitchFamily="18" charset="0"/>
              </a:rPr>
              <a:t> August 2023</a:t>
            </a:r>
          </a:p>
          <a:p>
            <a:r>
              <a:rPr lang="en-IN" dirty="0">
                <a:latin typeface="Calisto MT" panose="02040603050505030304" pitchFamily="18" charset="0"/>
              </a:rPr>
              <a:t>Idea   :  To create a relatable and informative </a:t>
            </a:r>
          </a:p>
          <a:p>
            <a:r>
              <a:rPr lang="en-IN" dirty="0">
                <a:latin typeface="Calisto MT" panose="02040603050505030304" pitchFamily="18" charset="0"/>
              </a:rPr>
              <a:t>             content for attracting targeting audience .</a:t>
            </a:r>
          </a:p>
          <a:p>
            <a:endParaRPr lang="en-IN" dirty="0">
              <a:latin typeface="Calisto MT" panose="02040603050505030304" pitchFamily="18" charset="0"/>
            </a:endParaRPr>
          </a:p>
          <a:p>
            <a:r>
              <a:rPr lang="en-IN" dirty="0">
                <a:latin typeface="Calisto MT" panose="02040603050505030304" pitchFamily="18" charset="0"/>
              </a:rPr>
              <a:t> </a:t>
            </a:r>
            <a:endParaRPr lang="en-GB" dirty="0">
              <a:latin typeface="Calisto MT" panose="02040603050505030304" pitchFamily="18" charset="0"/>
            </a:endParaRPr>
          </a:p>
        </p:txBody>
      </p:sp>
      <p:pic>
        <p:nvPicPr>
          <p:cNvPr id="5" name="Picture 4">
            <a:extLst>
              <a:ext uri="{FF2B5EF4-FFF2-40B4-BE49-F238E27FC236}">
                <a16:creationId xmlns:a16="http://schemas.microsoft.com/office/drawing/2014/main" id="{9B1EDD95-B61A-9F98-B106-D93C6743EC0B}"/>
              </a:ext>
            </a:extLst>
          </p:cNvPr>
          <p:cNvPicPr>
            <a:picLocks noChangeAspect="1"/>
          </p:cNvPicPr>
          <p:nvPr/>
        </p:nvPicPr>
        <p:blipFill>
          <a:blip r:embed="rId3"/>
          <a:stretch>
            <a:fillRect/>
          </a:stretch>
        </p:blipFill>
        <p:spPr>
          <a:xfrm>
            <a:off x="5452957" y="2065969"/>
            <a:ext cx="2720340" cy="272034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 name="Picture 1">
            <a:extLst>
              <a:ext uri="{FF2B5EF4-FFF2-40B4-BE49-F238E27FC236}">
                <a16:creationId xmlns:a16="http://schemas.microsoft.com/office/drawing/2014/main" id="{51CA6D28-09B4-524F-C5C4-85AC621DC77F}"/>
              </a:ext>
            </a:extLst>
          </p:cNvPr>
          <p:cNvPicPr>
            <a:picLocks noChangeAspect="1"/>
          </p:cNvPicPr>
          <p:nvPr/>
        </p:nvPicPr>
        <p:blipFill>
          <a:blip r:embed="rId4"/>
          <a:stretch>
            <a:fillRect/>
          </a:stretch>
        </p:blipFill>
        <p:spPr>
          <a:xfrm>
            <a:off x="0" y="0"/>
            <a:ext cx="951058" cy="810838"/>
          </a:xfrm>
          <a:prstGeom prst="rect">
            <a:avLst/>
          </a:prstGeom>
        </p:spPr>
      </p:pic>
    </p:spTree>
    <p:extLst>
      <p:ext uri="{BB962C8B-B14F-4D97-AF65-F5344CB8AC3E}">
        <p14:creationId xmlns:p14="http://schemas.microsoft.com/office/powerpoint/2010/main" val="291637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p:nvPr/>
        </p:nvSpPr>
        <p:spPr>
          <a:xfrm>
            <a:off x="311760" y="0"/>
            <a:ext cx="8277727" cy="6955720"/>
          </a:xfrm>
          <a:prstGeom prst="rect">
            <a:avLst/>
          </a:prstGeom>
          <a:noFill/>
          <a:ln>
            <a:noFill/>
          </a:ln>
        </p:spPr>
        <p:txBody>
          <a:bodyPr spcFirstLastPara="1" wrap="square" lIns="91425" tIns="91425" rIns="91425" bIns="91425" anchor="t" anchorCtr="0">
            <a:spAutoFit/>
          </a:bodyPr>
          <a:lstStyle/>
          <a:p>
            <a:pPr marL="457200" indent="-317500" algn="ctr">
              <a:buSzPts val="1400"/>
            </a:pPr>
            <a:r>
              <a:rPr lang="en-US" sz="2800" b="1" u="sng" dirty="0">
                <a:effectLst>
                  <a:outerShdw blurRad="38100" dist="38100" dir="2700000" algn="tl">
                    <a:srgbClr val="000000">
                      <a:alpha val="43137"/>
                    </a:srgbClr>
                  </a:outerShdw>
                </a:effectLst>
                <a:latin typeface="Calisto MT" panose="02040603050505030304" pitchFamily="18" charset="0"/>
                <a:ea typeface="PMingLiU-ExtB" panose="02020500000000000000" pitchFamily="18" charset="-120"/>
              </a:rPr>
              <a:t>BRAND STUDY :</a:t>
            </a:r>
          </a:p>
          <a:p>
            <a:pPr marL="457200" indent="-317500">
              <a:buSzPts val="1400"/>
            </a:pPr>
            <a:endParaRPr lang="en-US" sz="2800" b="1" u="sng" dirty="0">
              <a:latin typeface="Calisto MT" panose="02040603050505030304" pitchFamily="18" charset="0"/>
              <a:ea typeface="PMingLiU-ExtB" panose="02020500000000000000" pitchFamily="18" charset="-120"/>
            </a:endParaRPr>
          </a:p>
          <a:p>
            <a:pPr marL="457200" indent="-317500">
              <a:buSzPts val="1400"/>
            </a:pPr>
            <a:r>
              <a:rPr lang="en-US" sz="2000" b="1" u="sng" dirty="0">
                <a:latin typeface="Calisto MT" panose="02040603050505030304" pitchFamily="18" charset="0"/>
                <a:ea typeface="PMingLiU-ExtB" panose="02020500000000000000" pitchFamily="18" charset="-120"/>
              </a:rPr>
              <a:t>TOPIC FOR PROJECT  </a:t>
            </a:r>
            <a:r>
              <a:rPr lang="en-US" sz="2000" b="1" dirty="0">
                <a:latin typeface="Calisto MT" panose="02040603050505030304" pitchFamily="18" charset="0"/>
                <a:ea typeface="PMingLiU-ExtB" panose="02020500000000000000" pitchFamily="18" charset="-120"/>
              </a:rPr>
              <a:t>:  MCCAIN   :   </a:t>
            </a:r>
            <a:r>
              <a:rPr lang="en-US" sz="2000" dirty="0">
                <a:solidFill>
                  <a:srgbClr val="C00000"/>
                </a:solidFill>
                <a:latin typeface="Calisto MT" panose="02040603050505030304" pitchFamily="18" charset="0"/>
                <a:ea typeface="PMingLiU-ExtB" panose="02020500000000000000" pitchFamily="18" charset="-120"/>
                <a:hlinkClick r:id="rId3">
                  <a:extLst>
                    <a:ext uri="{A12FA001-AC4F-418D-AE19-62706E023703}">
                      <ahyp:hlinkClr xmlns:ahyp="http://schemas.microsoft.com/office/drawing/2018/hyperlinkcolor" val="tx"/>
                    </a:ext>
                  </a:extLst>
                </a:hlinkClick>
              </a:rPr>
              <a:t>https://www.mccain.com/</a:t>
            </a:r>
            <a:endParaRPr lang="en-US" sz="2000" dirty="0">
              <a:solidFill>
                <a:srgbClr val="C00000"/>
              </a:solidFill>
              <a:latin typeface="Calisto MT" panose="02040603050505030304" pitchFamily="18" charset="0"/>
              <a:ea typeface="PMingLiU-ExtB" panose="02020500000000000000" pitchFamily="18" charset="-120"/>
            </a:endParaRPr>
          </a:p>
          <a:p>
            <a:pPr marL="457200" indent="-317500">
              <a:buSzPts val="1400"/>
            </a:pPr>
            <a:endParaRPr lang="en-US" sz="2000" b="1" dirty="0">
              <a:solidFill>
                <a:srgbClr val="002060"/>
              </a:solidFill>
              <a:effectLst>
                <a:outerShdw blurRad="38100" dist="38100" dir="2700000" algn="tl">
                  <a:srgbClr val="000000">
                    <a:alpha val="43137"/>
                  </a:srgbClr>
                </a:outerShdw>
              </a:effectLst>
              <a:latin typeface="Calisto MT" panose="02040603050505030304" pitchFamily="18" charset="0"/>
              <a:ea typeface="PMingLiU-ExtB" panose="02020500000000000000" pitchFamily="18" charset="-120"/>
            </a:endParaRPr>
          </a:p>
          <a:p>
            <a:pPr marL="457200" indent="-317500">
              <a:buSzPts val="1400"/>
            </a:pPr>
            <a:endParaRPr lang="en-US" sz="2000" b="1" dirty="0">
              <a:solidFill>
                <a:srgbClr val="FF0000"/>
              </a:solidFill>
              <a:latin typeface="Calisto MT" panose="02040603050505030304" pitchFamily="18" charset="0"/>
              <a:ea typeface="PMingLiU-ExtB" panose="02020500000000000000" pitchFamily="18" charset="-120"/>
            </a:endParaRPr>
          </a:p>
          <a:p>
            <a:pPr marL="139700" lvl="0" rtl="0">
              <a:spcBef>
                <a:spcPts val="0"/>
              </a:spcBef>
              <a:spcAft>
                <a:spcPts val="0"/>
              </a:spcAft>
              <a:buSzPts val="1400"/>
            </a:pPr>
            <a:endParaRPr lang="en-US" dirty="0">
              <a:latin typeface="Calisto MT" panose="02040603050505030304" pitchFamily="18" charset="0"/>
              <a:ea typeface="PMingLiU-ExtB" panose="02020500000000000000" pitchFamily="18" charset="-120"/>
            </a:endParaRPr>
          </a:p>
          <a:p>
            <a:pPr marL="457200" lvl="0" indent="-317500" rtl="0">
              <a:spcBef>
                <a:spcPts val="0"/>
              </a:spcBef>
              <a:spcAft>
                <a:spcPts val="0"/>
              </a:spcAft>
              <a:buSzPts val="1400"/>
            </a:pPr>
            <a:endParaRPr lang="en-US" b="1" u="sng" dirty="0">
              <a:latin typeface="Calisto MT" panose="02040603050505030304" pitchFamily="18" charset="0"/>
              <a:ea typeface="PMingLiU-ExtB" panose="02020500000000000000" pitchFamily="18" charset="-120"/>
            </a:endParaRPr>
          </a:p>
          <a:p>
            <a:pPr marL="457200" lvl="0" indent="-317500" rtl="0">
              <a:spcBef>
                <a:spcPts val="0"/>
              </a:spcBef>
              <a:spcAft>
                <a:spcPts val="0"/>
              </a:spcAft>
              <a:buSzPts val="1400"/>
            </a:pPr>
            <a:endParaRPr lang="en-US" b="1" u="sng" dirty="0">
              <a:latin typeface="Calisto MT" panose="02040603050505030304" pitchFamily="18" charset="0"/>
              <a:ea typeface="PMingLiU-ExtB" panose="02020500000000000000" pitchFamily="18" charset="-120"/>
            </a:endParaRPr>
          </a:p>
          <a:p>
            <a:pPr marL="457200" lvl="0" indent="-317500" rtl="0">
              <a:spcBef>
                <a:spcPts val="0"/>
              </a:spcBef>
              <a:spcAft>
                <a:spcPts val="0"/>
              </a:spcAft>
              <a:buSzPts val="1400"/>
            </a:pPr>
            <a:endParaRPr lang="en-US" b="1" u="sng" dirty="0">
              <a:latin typeface="Calisto MT" panose="02040603050505030304" pitchFamily="18" charset="0"/>
              <a:ea typeface="PMingLiU-ExtB" panose="02020500000000000000" pitchFamily="18" charset="-120"/>
            </a:endParaRPr>
          </a:p>
          <a:p>
            <a:pPr marL="457200" lvl="0" indent="-317500" rtl="0">
              <a:spcBef>
                <a:spcPts val="0"/>
              </a:spcBef>
              <a:spcAft>
                <a:spcPts val="0"/>
              </a:spcAft>
              <a:buSzPts val="1400"/>
            </a:pPr>
            <a:endParaRPr lang="en-US" u="sng" dirty="0">
              <a:latin typeface="Calisto MT" panose="02040603050505030304" pitchFamily="18" charset="0"/>
              <a:ea typeface="PMingLiU-ExtB" panose="02020500000000000000" pitchFamily="18" charset="-120"/>
            </a:endParaRPr>
          </a:p>
          <a:p>
            <a:pPr marL="457200" lvl="0" indent="-317500" rtl="0">
              <a:spcBef>
                <a:spcPts val="0"/>
              </a:spcBef>
              <a:spcAft>
                <a:spcPts val="0"/>
              </a:spcAft>
              <a:buSzPts val="1400"/>
            </a:pPr>
            <a:endParaRPr lang="en-US" b="1" u="sng" dirty="0">
              <a:latin typeface="Calisto MT" panose="02040603050505030304" pitchFamily="18" charset="0"/>
              <a:ea typeface="PMingLiU-ExtB" panose="02020500000000000000" pitchFamily="18" charset="-120"/>
            </a:endParaRPr>
          </a:p>
          <a:p>
            <a:pPr marL="457200" lvl="0" indent="-317500" rtl="0">
              <a:spcBef>
                <a:spcPts val="0"/>
              </a:spcBef>
              <a:spcAft>
                <a:spcPts val="0"/>
              </a:spcAft>
              <a:buSzPts val="1400"/>
            </a:pPr>
            <a:endParaRPr lang="en-US" b="1" u="sng" dirty="0">
              <a:latin typeface="Calisto MT" panose="02040603050505030304" pitchFamily="18" charset="0"/>
              <a:ea typeface="PMingLiU-ExtB" panose="02020500000000000000" pitchFamily="18" charset="-120"/>
            </a:endParaRPr>
          </a:p>
          <a:p>
            <a:pPr marL="457200" lvl="0" indent="-317500" rtl="0">
              <a:spcBef>
                <a:spcPts val="0"/>
              </a:spcBef>
              <a:spcAft>
                <a:spcPts val="0"/>
              </a:spcAft>
              <a:buSzPts val="1400"/>
            </a:pPr>
            <a:endParaRPr lang="en-US" b="1" u="sng" dirty="0">
              <a:latin typeface="Calisto MT" panose="02040603050505030304" pitchFamily="18" charset="0"/>
              <a:ea typeface="PMingLiU-ExtB" panose="02020500000000000000" pitchFamily="18" charset="-120"/>
            </a:endParaRPr>
          </a:p>
          <a:p>
            <a:pPr marL="457200" lvl="0" indent="-317500" rtl="0">
              <a:spcBef>
                <a:spcPts val="0"/>
              </a:spcBef>
              <a:spcAft>
                <a:spcPts val="0"/>
              </a:spcAft>
              <a:buSzPts val="1400"/>
            </a:pPr>
            <a:endParaRPr lang="en-US" b="1" u="sng" dirty="0">
              <a:latin typeface="Calisto MT" panose="02040603050505030304" pitchFamily="18" charset="0"/>
              <a:ea typeface="PMingLiU-ExtB" panose="02020500000000000000" pitchFamily="18" charset="-120"/>
            </a:endParaRPr>
          </a:p>
          <a:p>
            <a:pPr marL="457200" lvl="0" indent="-317500" rtl="0">
              <a:spcBef>
                <a:spcPts val="0"/>
              </a:spcBef>
              <a:spcAft>
                <a:spcPts val="0"/>
              </a:spcAft>
              <a:buSzPts val="1400"/>
            </a:pPr>
            <a:r>
              <a:rPr lang="en-US" b="1" u="sng" dirty="0">
                <a:latin typeface="Calisto MT" panose="02040603050505030304" pitchFamily="18" charset="0"/>
                <a:ea typeface="PMingLiU-ExtB" panose="02020500000000000000" pitchFamily="18" charset="-120"/>
              </a:rPr>
              <a:t>BRAND COLORS </a:t>
            </a:r>
            <a:r>
              <a:rPr lang="en-US" b="1" dirty="0">
                <a:latin typeface="Calisto MT" panose="02040603050505030304" pitchFamily="18" charset="0"/>
                <a:ea typeface="PMingLiU-ExtB" panose="02020500000000000000" pitchFamily="18" charset="-120"/>
              </a:rPr>
              <a:t>:</a:t>
            </a:r>
          </a:p>
          <a:p>
            <a:pPr marL="457200" lvl="0" indent="-317500" rtl="0">
              <a:spcBef>
                <a:spcPts val="0"/>
              </a:spcBef>
              <a:spcAft>
                <a:spcPts val="0"/>
              </a:spcAft>
              <a:buSzPts val="1400"/>
            </a:pPr>
            <a:r>
              <a:rPr lang="en-US" dirty="0">
                <a:latin typeface="Calisto MT" panose="02040603050505030304" pitchFamily="18" charset="0"/>
                <a:ea typeface="PMingLiU-ExtB" panose="02020500000000000000" pitchFamily="18" charset="-120"/>
              </a:rPr>
              <a:t>            Yellow 🟡   , White ⚪, Black⚫.</a:t>
            </a:r>
            <a:endParaRPr lang="en-US" b="1" u="sng" dirty="0">
              <a:latin typeface="Calisto MT" panose="02040603050505030304" pitchFamily="18" charset="0"/>
              <a:ea typeface="PMingLiU-ExtB" panose="02020500000000000000" pitchFamily="18" charset="-120"/>
            </a:endParaRPr>
          </a:p>
          <a:p>
            <a:pPr marL="457200" lvl="0" indent="-317500" rtl="0">
              <a:spcBef>
                <a:spcPts val="0"/>
              </a:spcBef>
              <a:spcAft>
                <a:spcPts val="0"/>
              </a:spcAft>
              <a:buSzPts val="1400"/>
            </a:pPr>
            <a:endParaRPr lang="en-US" b="1" u="sng" dirty="0">
              <a:latin typeface="Calisto MT" panose="02040603050505030304" pitchFamily="18" charset="0"/>
              <a:ea typeface="PMingLiU-ExtB" panose="02020500000000000000" pitchFamily="18" charset="-120"/>
            </a:endParaRPr>
          </a:p>
          <a:p>
            <a:pPr marL="0" lvl="0" indent="0" rtl="0">
              <a:spcBef>
                <a:spcPts val="0"/>
              </a:spcBef>
              <a:spcAft>
                <a:spcPts val="0"/>
              </a:spcAft>
              <a:buNone/>
            </a:pPr>
            <a:endParaRPr lang="en-US" b="1" dirty="0">
              <a:latin typeface="Calisto MT" panose="02040603050505030304" pitchFamily="18" charset="0"/>
              <a:ea typeface="PMingLiU-ExtB" panose="02020500000000000000" pitchFamily="18" charset="-120"/>
            </a:endParaRPr>
          </a:p>
          <a:p>
            <a:br>
              <a:rPr lang="en-US" dirty="0">
                <a:latin typeface="Calisto MT" panose="02040603050505030304" pitchFamily="18" charset="0"/>
                <a:ea typeface="PMingLiU-ExtB" panose="02020500000000000000" pitchFamily="18" charset="-120"/>
              </a:rPr>
            </a:br>
            <a:endParaRPr lang="en-US" dirty="0">
              <a:latin typeface="Calisto MT" panose="02040603050505030304" pitchFamily="18" charset="0"/>
              <a:ea typeface="PMingLiU-ExtB" panose="02020500000000000000" pitchFamily="18" charset="-120"/>
            </a:endParaRPr>
          </a:p>
          <a:p>
            <a:pPr marL="0" lvl="0" indent="0" algn="l" rtl="0">
              <a:spcBef>
                <a:spcPts val="0"/>
              </a:spcBef>
              <a:spcAft>
                <a:spcPts val="0"/>
              </a:spcAft>
              <a:buNone/>
            </a:pPr>
            <a:endParaRPr lang="en-US" b="1" dirty="0">
              <a:latin typeface="Calisto MT" panose="02040603050505030304" pitchFamily="18" charset="0"/>
              <a:ea typeface="PMingLiU-ExtB" panose="02020500000000000000" pitchFamily="18" charset="-120"/>
            </a:endParaRPr>
          </a:p>
          <a:p>
            <a:pPr marL="0" lvl="0" indent="0" algn="l" rtl="0">
              <a:spcBef>
                <a:spcPts val="0"/>
              </a:spcBef>
              <a:spcAft>
                <a:spcPts val="0"/>
              </a:spcAft>
              <a:buNone/>
            </a:pPr>
            <a:endParaRPr lang="en-US" dirty="0">
              <a:latin typeface="Calisto MT" panose="02040603050505030304" pitchFamily="18" charset="0"/>
              <a:ea typeface="PMingLiU-ExtB" panose="02020500000000000000" pitchFamily="18" charset="-120"/>
            </a:endParaRPr>
          </a:p>
          <a:p>
            <a:pPr marL="0" lvl="0" indent="0" algn="l" rtl="0">
              <a:spcBef>
                <a:spcPts val="0"/>
              </a:spcBef>
              <a:spcAft>
                <a:spcPts val="0"/>
              </a:spcAft>
              <a:buNone/>
            </a:pPr>
            <a:endParaRPr dirty="0">
              <a:latin typeface="Calisto MT" panose="02040603050505030304" pitchFamily="18" charset="0"/>
              <a:ea typeface="PMingLiU-ExtB" panose="02020500000000000000" pitchFamily="18" charset="-120"/>
            </a:endParaRPr>
          </a:p>
        </p:txBody>
      </p:sp>
      <p:pic>
        <p:nvPicPr>
          <p:cNvPr id="9" name="Picture 8"/>
          <p:cNvPicPr>
            <a:picLocks noChangeAspect="1"/>
          </p:cNvPicPr>
          <p:nvPr/>
        </p:nvPicPr>
        <p:blipFill rotWithShape="1">
          <a:blip r:embed="rId4"/>
          <a:srcRect t="9922" r="1901" b="6829"/>
          <a:stretch/>
        </p:blipFill>
        <p:spPr>
          <a:xfrm>
            <a:off x="1712752" y="1589258"/>
            <a:ext cx="4695667" cy="222059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 name="Picture 1">
            <a:extLst>
              <a:ext uri="{FF2B5EF4-FFF2-40B4-BE49-F238E27FC236}">
                <a16:creationId xmlns:a16="http://schemas.microsoft.com/office/drawing/2014/main" id="{CBEBFC2D-C321-3F85-444D-F24321FA86A8}"/>
              </a:ext>
            </a:extLst>
          </p:cNvPr>
          <p:cNvPicPr>
            <a:picLocks noChangeAspect="1"/>
          </p:cNvPicPr>
          <p:nvPr/>
        </p:nvPicPr>
        <p:blipFill>
          <a:blip r:embed="rId5"/>
          <a:stretch>
            <a:fillRect/>
          </a:stretch>
        </p:blipFill>
        <p:spPr>
          <a:xfrm>
            <a:off x="0" y="0"/>
            <a:ext cx="951058" cy="81083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00526" y="308610"/>
            <a:ext cx="8653145" cy="4926330"/>
          </a:xfrm>
          <a:prstGeom prst="rect">
            <a:avLst/>
          </a:prstGeom>
          <a:noFill/>
        </p:spPr>
        <p:txBody>
          <a:bodyPr wrap="square" rtlCol="0" anchor="t">
            <a:noAutofit/>
          </a:bodyPr>
          <a:lstStyle/>
          <a:p>
            <a:r>
              <a:rPr lang="en-US" sz="2000" b="1" u="sng" dirty="0">
                <a:latin typeface="Calisto MT" panose="02040603050505030304" pitchFamily="18" charset="0"/>
              </a:rPr>
              <a:t>FORMAT – 2 </a:t>
            </a:r>
            <a:r>
              <a:rPr lang="en-US" b="1" dirty="0">
                <a:latin typeface="Calisto MT" panose="02040603050505030304" pitchFamily="18" charset="0"/>
              </a:rPr>
              <a:t>:  BLOG ARTICLE </a:t>
            </a:r>
            <a:r>
              <a:rPr lang="en-US" dirty="0">
                <a:latin typeface="Calisto MT" panose="02040603050505030304" pitchFamily="18" charset="0"/>
              </a:rPr>
              <a:t>: </a:t>
            </a:r>
          </a:p>
          <a:p>
            <a:endParaRPr lang="en-US" dirty="0">
              <a:latin typeface="Calisto MT" panose="02040603050505030304" pitchFamily="18" charset="0"/>
            </a:endParaRPr>
          </a:p>
          <a:p>
            <a:r>
              <a:rPr lang="en-US" dirty="0">
                <a:latin typeface="Calisto MT" panose="02040603050505030304" pitchFamily="18" charset="0"/>
              </a:rPr>
              <a:t>Aim    :  Boost SEO and provide information about </a:t>
            </a:r>
            <a:r>
              <a:rPr lang="en-IN" altLang="en-US" dirty="0">
                <a:latin typeface="Calisto MT" panose="02040603050505030304" pitchFamily="18" charset="0"/>
              </a:rPr>
              <a:t>McCain’s </a:t>
            </a:r>
            <a:r>
              <a:rPr lang="en-US" dirty="0">
                <a:latin typeface="Calisto MT" panose="02040603050505030304" pitchFamily="18" charset="0"/>
              </a:rPr>
              <a:t>new product.</a:t>
            </a:r>
          </a:p>
          <a:p>
            <a:r>
              <a:rPr lang="en-US" dirty="0">
                <a:latin typeface="Calisto MT" panose="02040603050505030304" pitchFamily="18" charset="0"/>
              </a:rPr>
              <a:t>Date   :  4</a:t>
            </a:r>
            <a:r>
              <a:rPr lang="en-US" baseline="30000" dirty="0">
                <a:latin typeface="Calisto MT" panose="02040603050505030304" pitchFamily="18" charset="0"/>
              </a:rPr>
              <a:t>TH</a:t>
            </a:r>
            <a:r>
              <a:rPr lang="en-US" dirty="0">
                <a:latin typeface="Calisto MT" panose="02040603050505030304" pitchFamily="18" charset="0"/>
              </a:rPr>
              <a:t> august 2023</a:t>
            </a:r>
          </a:p>
          <a:p>
            <a:r>
              <a:rPr lang="en-US" dirty="0">
                <a:latin typeface="Calisto MT" panose="02040603050505030304" pitchFamily="18" charset="0"/>
              </a:rPr>
              <a:t>Idea    :  </a:t>
            </a:r>
            <a:r>
              <a:rPr lang="en-IN" altLang="en-US" dirty="0">
                <a:latin typeface="Calisto MT" panose="02040603050505030304" pitchFamily="18" charset="0"/>
              </a:rPr>
              <a:t>McCain</a:t>
            </a:r>
            <a:r>
              <a:rPr lang="en-US" dirty="0">
                <a:latin typeface="Calisto MT" panose="02040603050505030304" pitchFamily="18" charset="0"/>
              </a:rPr>
              <a:t> has launched new </a:t>
            </a:r>
            <a:r>
              <a:rPr lang="en-IN" altLang="en-US" dirty="0">
                <a:latin typeface="Calisto MT" panose="02040603050505030304" pitchFamily="18" charset="0"/>
              </a:rPr>
              <a:t>product cheese corn samosa</a:t>
            </a:r>
            <a:r>
              <a:rPr lang="en-US" dirty="0">
                <a:latin typeface="Calisto MT" panose="02040603050505030304" pitchFamily="18" charset="0"/>
              </a:rPr>
              <a:t> and this blog </a:t>
            </a:r>
          </a:p>
          <a:p>
            <a:r>
              <a:rPr lang="en-US" dirty="0">
                <a:latin typeface="Calisto MT" panose="02040603050505030304" pitchFamily="18" charset="0"/>
              </a:rPr>
              <a:t>               will cover the  entire details about t</a:t>
            </a:r>
            <a:r>
              <a:rPr lang="en-IN" altLang="en-US" dirty="0">
                <a:latin typeface="Calisto MT" panose="02040603050505030304" pitchFamily="18" charset="0"/>
              </a:rPr>
              <a:t>his new product .</a:t>
            </a:r>
            <a:endParaRPr lang="en-US" dirty="0">
              <a:latin typeface="Calisto MT" panose="02040603050505030304" pitchFamily="18" charset="0"/>
            </a:endParaRPr>
          </a:p>
          <a:p>
            <a:r>
              <a:rPr lang="en-US" dirty="0">
                <a:latin typeface="Calisto MT" panose="02040603050505030304" pitchFamily="18" charset="0"/>
              </a:rPr>
              <a:t>Topic   :  </a:t>
            </a:r>
            <a:r>
              <a:rPr lang="en-IN" altLang="en-US" dirty="0">
                <a:latin typeface="Calisto MT" panose="02040603050505030304" pitchFamily="18" charset="0"/>
              </a:rPr>
              <a:t>McCain’s Cheese corn samosa .</a:t>
            </a:r>
          </a:p>
          <a:p>
            <a:endParaRPr lang="en-IN" altLang="en-US" u="sng" dirty="0">
              <a:latin typeface="Calisto MT" panose="02040603050505030304" pitchFamily="18" charset="0"/>
            </a:endParaRPr>
          </a:p>
          <a:p>
            <a:r>
              <a:rPr lang="en-IN" altLang="en-US" b="1" u="sng" dirty="0">
                <a:latin typeface="Calisto MT" panose="02040603050505030304" pitchFamily="18" charset="0"/>
              </a:rPr>
              <a:t>ABOUT THE PRODUCT  </a:t>
            </a:r>
            <a:r>
              <a:rPr lang="en-IN" altLang="en-US" dirty="0">
                <a:latin typeface="Calisto MT" panose="02040603050505030304" pitchFamily="18" charset="0"/>
              </a:rPr>
              <a:t>:  Our McCain “Cheese Corn Filling” Mini Samosa is a combination of Cheese &amp; Corn. Crunchy on the outside and gooey on the inside. This is an excellent snack for any time of day!</a:t>
            </a:r>
          </a:p>
          <a:p>
            <a:pPr marL="285750" indent="-285750">
              <a:buFont typeface="Arial" panose="020B0604020202020204" pitchFamily="34" charset="0"/>
              <a:buChar char="•"/>
            </a:pPr>
            <a:r>
              <a:rPr lang="en-IN" altLang="en-US" dirty="0">
                <a:latin typeface="Calisto MT" panose="02040603050505030304" pitchFamily="18" charset="0"/>
              </a:rPr>
              <a:t>Store in Freezer</a:t>
            </a:r>
          </a:p>
          <a:p>
            <a:pPr marL="285750" indent="-285750">
              <a:buFont typeface="Arial" panose="020B0604020202020204" pitchFamily="34" charset="0"/>
              <a:buChar char="•"/>
            </a:pPr>
            <a:r>
              <a:rPr lang="en-IN" altLang="en-US" dirty="0">
                <a:latin typeface="Calisto MT" panose="02040603050505030304" pitchFamily="18" charset="0"/>
              </a:rPr>
              <a:t>Cook without thawing</a:t>
            </a:r>
          </a:p>
          <a:p>
            <a:r>
              <a:rPr lang="en-IN" altLang="en-US" dirty="0">
                <a:latin typeface="Calisto MT" panose="02040603050505030304" pitchFamily="18" charset="0"/>
              </a:rPr>
              <a:t> </a:t>
            </a:r>
          </a:p>
          <a:p>
            <a:r>
              <a:rPr lang="en-IN" altLang="en-US" b="1" u="sng" dirty="0">
                <a:latin typeface="Calisto MT" panose="02040603050505030304" pitchFamily="18" charset="0"/>
              </a:rPr>
              <a:t>AVAILABLE ON </a:t>
            </a:r>
            <a:r>
              <a:rPr lang="en-IN" altLang="en-US" dirty="0">
                <a:latin typeface="Calisto MT" panose="02040603050505030304" pitchFamily="18" charset="0"/>
              </a:rPr>
              <a:t>: </a:t>
            </a:r>
          </a:p>
          <a:p>
            <a:r>
              <a:rPr lang="en-IN" altLang="en-US" dirty="0">
                <a:latin typeface="Calisto MT" panose="02040603050505030304" pitchFamily="18" charset="0"/>
              </a:rPr>
              <a:t>                        amazon.com , bigbasket.com , dmart.com etc……</a:t>
            </a:r>
          </a:p>
          <a:p>
            <a:endParaRPr lang="en-IN" altLang="en-US" dirty="0">
              <a:latin typeface="Calisto MT" panose="02040603050505030304" pitchFamily="18" charset="0"/>
            </a:endParaRPr>
          </a:p>
        </p:txBody>
      </p:sp>
      <p:pic>
        <p:nvPicPr>
          <p:cNvPr id="2" name="Picture 1">
            <a:extLst>
              <a:ext uri="{FF2B5EF4-FFF2-40B4-BE49-F238E27FC236}">
                <a16:creationId xmlns:a16="http://schemas.microsoft.com/office/drawing/2014/main" id="{A716131E-C56B-AF33-02CE-8B801C5B2304}"/>
              </a:ext>
            </a:extLst>
          </p:cNvPr>
          <p:cNvPicPr>
            <a:picLocks noChangeAspect="1"/>
          </p:cNvPicPr>
          <p:nvPr/>
        </p:nvPicPr>
        <p:blipFill>
          <a:blip r:embed="rId2"/>
          <a:stretch>
            <a:fillRect/>
          </a:stretch>
        </p:blipFill>
        <p:spPr>
          <a:xfrm>
            <a:off x="0" y="0"/>
            <a:ext cx="951058" cy="81083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396240" y="342186"/>
            <a:ext cx="8555355" cy="4801314"/>
          </a:xfrm>
          <a:prstGeom prst="rect">
            <a:avLst/>
          </a:prstGeom>
          <a:noFill/>
        </p:spPr>
        <p:txBody>
          <a:bodyPr wrap="square" rtlCol="0" anchor="t">
            <a:spAutoFit/>
          </a:bodyPr>
          <a:lstStyle/>
          <a:p>
            <a:r>
              <a:rPr lang="en-IN" altLang="en-US" b="1" u="sng" dirty="0">
                <a:latin typeface="Calisto MT" panose="02040603050505030304" pitchFamily="18" charset="0"/>
              </a:rPr>
              <a:t>INGREDIENTS :</a:t>
            </a:r>
          </a:p>
          <a:p>
            <a:r>
              <a:rPr lang="en-IN" altLang="en-US" dirty="0">
                <a:latin typeface="Calisto MT" panose="02040603050505030304" pitchFamily="18" charset="0"/>
              </a:rPr>
              <a:t>Refined Wheat Flour (Maida), Cheese (18.4%) (Cheese, Emulsifier {INS 331 (iii), INS 452 (</a:t>
            </a:r>
            <a:r>
              <a:rPr lang="en-IN" altLang="en-US" dirty="0" err="1">
                <a:latin typeface="Calisto MT" panose="02040603050505030304" pitchFamily="18" charset="0"/>
              </a:rPr>
              <a:t>i</a:t>
            </a:r>
            <a:r>
              <a:rPr lang="en-IN" altLang="en-US" dirty="0">
                <a:latin typeface="Calisto MT" panose="02040603050505030304" pitchFamily="18" charset="0"/>
              </a:rPr>
              <a:t>)}, Iodized Salt, Preservative {INS 200, INSS 234}, Water, Cotton Seed Oil, Corn (10.6%), Potato, Onion, Green Chilli (0.7%), Iodized Salt, Black Pepper.   Contain Wheat and Milk  My contain Soy, Mustard, Sesame and Nuts.</a:t>
            </a:r>
          </a:p>
          <a:p>
            <a:r>
              <a:rPr lang="en-US" altLang="en-US" dirty="0">
                <a:latin typeface="Calisto MT" panose="02040603050505030304" pitchFamily="18" charset="0"/>
              </a:rPr>
              <a:t> </a:t>
            </a:r>
            <a:endParaRPr lang="en-US" altLang="en-US" u="sng" dirty="0">
              <a:latin typeface="Calisto MT" panose="02040603050505030304" pitchFamily="18" charset="0"/>
            </a:endParaRPr>
          </a:p>
          <a:p>
            <a:r>
              <a:rPr lang="en-US" altLang="en-US" b="1" u="sng" dirty="0">
                <a:latin typeface="Calisto MT" panose="02040603050505030304" pitchFamily="18" charset="0"/>
              </a:rPr>
              <a:t>COOKING PROCESS :</a:t>
            </a:r>
            <a:endParaRPr lang="en-IN" altLang="en-US" b="1" u="sng" dirty="0">
              <a:latin typeface="Calisto MT" panose="02040603050505030304" pitchFamily="18" charset="0"/>
            </a:endParaRPr>
          </a:p>
          <a:p>
            <a:pPr marL="342900" indent="-342900">
              <a:buFont typeface="+mj-lt"/>
              <a:buAutoNum type="arabicPeriod"/>
            </a:pPr>
            <a:r>
              <a:rPr lang="en-IN" altLang="en-US" dirty="0">
                <a:latin typeface="Calisto MT" panose="02040603050505030304" pitchFamily="18" charset="0"/>
              </a:rPr>
              <a:t>Preheat oil </a:t>
            </a:r>
          </a:p>
          <a:p>
            <a:pPr marL="342900" indent="-342900">
              <a:buFont typeface="+mj-lt"/>
              <a:buAutoNum type="arabicPeriod"/>
            </a:pPr>
            <a:r>
              <a:rPr lang="en-IN" altLang="en-US" dirty="0">
                <a:latin typeface="Calisto MT" panose="02040603050505030304" pitchFamily="18" charset="0"/>
              </a:rPr>
              <a:t>Take out the frozen pack </a:t>
            </a:r>
          </a:p>
          <a:p>
            <a:pPr marL="342900" indent="-342900">
              <a:buFont typeface="+mj-lt"/>
              <a:buAutoNum type="arabicPeriod"/>
            </a:pPr>
            <a:r>
              <a:rPr lang="en-IN" altLang="en-US" dirty="0">
                <a:latin typeface="Calisto MT" panose="02040603050505030304" pitchFamily="18" charset="0"/>
              </a:rPr>
              <a:t>Fry for 3 min until light golden brown </a:t>
            </a:r>
          </a:p>
          <a:p>
            <a:pPr marL="342900" indent="-342900">
              <a:buFont typeface="+mj-lt"/>
              <a:buAutoNum type="arabicPeriod"/>
            </a:pPr>
            <a:r>
              <a:rPr lang="en-IN" altLang="en-US" dirty="0">
                <a:latin typeface="Calisto MT" panose="02040603050505030304" pitchFamily="18" charset="0"/>
              </a:rPr>
              <a:t>Enjoy your favourite bowl of McCain </a:t>
            </a:r>
          </a:p>
          <a:p>
            <a:pPr marL="342900" indent="-342900">
              <a:buFont typeface="+mj-lt"/>
              <a:buAutoNum type="arabicPeriod"/>
            </a:pPr>
            <a:endParaRPr lang="en-IN" altLang="en-US" u="sng" dirty="0">
              <a:latin typeface="Calisto MT" panose="02040603050505030304" pitchFamily="18" charset="0"/>
            </a:endParaRPr>
          </a:p>
          <a:p>
            <a:r>
              <a:rPr lang="en-IN" altLang="en-US" b="1" u="sng" dirty="0">
                <a:latin typeface="Calisto MT" panose="02040603050505030304" pitchFamily="18" charset="0"/>
              </a:rPr>
              <a:t>DISCLAIMER: </a:t>
            </a:r>
            <a:r>
              <a:rPr lang="en-IN" altLang="en-US" dirty="0">
                <a:latin typeface="Calisto MT" panose="02040603050505030304" pitchFamily="18" charset="0"/>
              </a:rPr>
              <a:t>Cooking and baking times may vary depending on the product and quantity.</a:t>
            </a:r>
          </a:p>
          <a:p>
            <a:endParaRPr lang="en-IN" altLang="en-US" dirty="0">
              <a:latin typeface="Calisto MT" panose="02040603050505030304" pitchFamily="18" charset="0"/>
            </a:endParaRPr>
          </a:p>
          <a:p>
            <a:r>
              <a:rPr lang="en-US" dirty="0">
                <a:latin typeface="Calisto MT" panose="02040603050505030304" pitchFamily="18" charset="0"/>
              </a:rPr>
              <a:t>Now there’s no more waiting to satisfy your craving just go for McCains .</a:t>
            </a:r>
            <a:r>
              <a:rPr lang="en-IN" altLang="en-US" dirty="0">
                <a:latin typeface="Calisto MT" panose="02040603050505030304" pitchFamily="18" charset="0"/>
              </a:rPr>
              <a:t> </a:t>
            </a:r>
          </a:p>
          <a:p>
            <a:endParaRPr lang="en-IN" altLang="en-US" dirty="0">
              <a:latin typeface="Calisto MT" panose="02040603050505030304" pitchFamily="18" charset="0"/>
            </a:endParaRPr>
          </a:p>
        </p:txBody>
      </p:sp>
      <p:pic>
        <p:nvPicPr>
          <p:cNvPr id="3" name="Picture 2">
            <a:extLst>
              <a:ext uri="{FF2B5EF4-FFF2-40B4-BE49-F238E27FC236}">
                <a16:creationId xmlns:a16="http://schemas.microsoft.com/office/drawing/2014/main" id="{7EBDA219-26A2-D664-69A0-1847B42E8EE2}"/>
              </a:ext>
            </a:extLst>
          </p:cNvPr>
          <p:cNvPicPr>
            <a:picLocks noChangeAspect="1"/>
          </p:cNvPicPr>
          <p:nvPr/>
        </p:nvPicPr>
        <p:blipFill>
          <a:blip r:embed="rId2"/>
          <a:stretch>
            <a:fillRect/>
          </a:stretch>
        </p:blipFill>
        <p:spPr>
          <a:xfrm>
            <a:off x="0" y="0"/>
            <a:ext cx="951058" cy="81083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p:nvPr>
            <p:extLst>
              <p:ext uri="{D42A27DB-BD31-4B8C-83A1-F6EECF244321}">
                <p14:modId xmlns:p14="http://schemas.microsoft.com/office/powerpoint/2010/main" val="183778594"/>
              </p:ext>
            </p:extLst>
          </p:nvPr>
        </p:nvGraphicFramePr>
        <p:xfrm>
          <a:off x="724132" y="970440"/>
          <a:ext cx="7695736" cy="3997992"/>
        </p:xfrm>
        <a:graphic>
          <a:graphicData uri="http://schemas.openxmlformats.org/drawingml/2006/table">
            <a:tbl>
              <a:tblPr firstRow="1" bandRow="1">
                <a:tableStyleId>{5C22544A-7EE6-4342-B048-85BDC9FD1C3A}</a:tableStyleId>
              </a:tblPr>
              <a:tblGrid>
                <a:gridCol w="2555300">
                  <a:extLst>
                    <a:ext uri="{9D8B030D-6E8A-4147-A177-3AD203B41FA5}">
                      <a16:colId xmlns:a16="http://schemas.microsoft.com/office/drawing/2014/main" val="20000"/>
                    </a:ext>
                  </a:extLst>
                </a:gridCol>
                <a:gridCol w="2570218">
                  <a:extLst>
                    <a:ext uri="{9D8B030D-6E8A-4147-A177-3AD203B41FA5}">
                      <a16:colId xmlns:a16="http://schemas.microsoft.com/office/drawing/2014/main" val="20001"/>
                    </a:ext>
                  </a:extLst>
                </a:gridCol>
                <a:gridCol w="2570218">
                  <a:extLst>
                    <a:ext uri="{9D8B030D-6E8A-4147-A177-3AD203B41FA5}">
                      <a16:colId xmlns:a16="http://schemas.microsoft.com/office/drawing/2014/main" val="20002"/>
                    </a:ext>
                  </a:extLst>
                </a:gridCol>
              </a:tblGrid>
              <a:tr h="479057">
                <a:tc>
                  <a:txBody>
                    <a:bodyPr/>
                    <a:lstStyle/>
                    <a:p>
                      <a:pPr>
                        <a:buNone/>
                      </a:pPr>
                      <a:r>
                        <a:rPr lang="en-US" dirty="0">
                          <a:latin typeface="Calisto MT" panose="02040603050505030304" pitchFamily="18" charset="0"/>
                        </a:rPr>
                        <a:t>Nutritional Information*</a:t>
                      </a:r>
                    </a:p>
                    <a:p>
                      <a:pPr>
                        <a:buNone/>
                      </a:pPr>
                      <a:r>
                        <a:rPr lang="en-US" dirty="0">
                          <a:latin typeface="Calisto MT" panose="02040603050505030304" pitchFamily="18" charset="0"/>
                        </a:rPr>
                        <a:t>(Frozen Product)</a:t>
                      </a:r>
                    </a:p>
                  </a:txBody>
                  <a:tcPr/>
                </a:tc>
                <a:tc>
                  <a:txBody>
                    <a:bodyPr/>
                    <a:lstStyle/>
                    <a:p>
                      <a:pPr>
                        <a:buNone/>
                      </a:pPr>
                      <a:r>
                        <a:rPr lang="en-US">
                          <a:latin typeface="Calisto MT" panose="02040603050505030304" pitchFamily="18" charset="0"/>
                        </a:rPr>
                        <a:t>Per 100 g</a:t>
                      </a:r>
                    </a:p>
                  </a:txBody>
                  <a:tcPr/>
                </a:tc>
                <a:tc>
                  <a:txBody>
                    <a:bodyPr/>
                    <a:lstStyle/>
                    <a:p>
                      <a:pPr>
                        <a:buNone/>
                      </a:pPr>
                      <a:r>
                        <a:rPr lang="en-US" dirty="0">
                          <a:latin typeface="Calisto MT" panose="02040603050505030304" pitchFamily="18" charset="0"/>
                        </a:rPr>
                        <a:t>Per Serve % Contribution to RDA</a:t>
                      </a:r>
                    </a:p>
                  </a:txBody>
                  <a:tcPr/>
                </a:tc>
                <a:extLst>
                  <a:ext uri="{0D108BD9-81ED-4DB2-BD59-A6C34878D82A}">
                    <a16:rowId xmlns:a16="http://schemas.microsoft.com/office/drawing/2014/main" val="10000"/>
                  </a:ext>
                </a:extLst>
              </a:tr>
              <a:tr h="479057">
                <a:tc>
                  <a:txBody>
                    <a:bodyPr/>
                    <a:lstStyle/>
                    <a:p>
                      <a:pPr>
                        <a:buNone/>
                      </a:pPr>
                      <a:r>
                        <a:rPr lang="en-US" dirty="0">
                          <a:latin typeface="Calisto MT" panose="02040603050505030304" pitchFamily="18" charset="0"/>
                        </a:rPr>
                        <a:t>Energy (kcal)</a:t>
                      </a:r>
                    </a:p>
                  </a:txBody>
                  <a:tcPr/>
                </a:tc>
                <a:tc>
                  <a:txBody>
                    <a:bodyPr/>
                    <a:lstStyle/>
                    <a:p>
                      <a:pPr>
                        <a:buNone/>
                      </a:pPr>
                      <a:r>
                        <a:rPr lang="en-IN" altLang="en-US">
                          <a:latin typeface="Calisto MT" panose="02040603050505030304" pitchFamily="18" charset="0"/>
                        </a:rPr>
                        <a:t>294</a:t>
                      </a:r>
                    </a:p>
                    <a:p>
                      <a:pPr>
                        <a:buNone/>
                      </a:pPr>
                      <a:endParaRPr lang="en-IN" altLang="en-US">
                        <a:latin typeface="Calisto MT" panose="02040603050505030304" pitchFamily="18" charset="0"/>
                      </a:endParaRPr>
                    </a:p>
                  </a:txBody>
                  <a:tcPr/>
                </a:tc>
                <a:tc>
                  <a:txBody>
                    <a:bodyPr/>
                    <a:lstStyle/>
                    <a:p>
                      <a:pPr>
                        <a:buNone/>
                      </a:pPr>
                      <a:r>
                        <a:rPr lang="en-IN" altLang="en-US">
                          <a:latin typeface="Calisto MT" panose="02040603050505030304" pitchFamily="18" charset="0"/>
                        </a:rPr>
                        <a:t>5.9</a:t>
                      </a:r>
                    </a:p>
                  </a:txBody>
                  <a:tcPr/>
                </a:tc>
                <a:extLst>
                  <a:ext uri="{0D108BD9-81ED-4DB2-BD59-A6C34878D82A}">
                    <a16:rowId xmlns:a16="http://schemas.microsoft.com/office/drawing/2014/main" val="10001"/>
                  </a:ext>
                </a:extLst>
              </a:tr>
              <a:tr h="374019">
                <a:tc>
                  <a:txBody>
                    <a:bodyPr/>
                    <a:lstStyle/>
                    <a:p>
                      <a:pPr>
                        <a:buNone/>
                      </a:pPr>
                      <a:r>
                        <a:rPr lang="en-US" dirty="0">
                          <a:latin typeface="Calisto MT" panose="02040603050505030304" pitchFamily="18" charset="0"/>
                        </a:rPr>
                        <a:t>Protein (g)</a:t>
                      </a:r>
                    </a:p>
                  </a:txBody>
                  <a:tcPr/>
                </a:tc>
                <a:tc>
                  <a:txBody>
                    <a:bodyPr/>
                    <a:lstStyle/>
                    <a:p>
                      <a:pPr>
                        <a:buNone/>
                      </a:pPr>
                      <a:r>
                        <a:rPr lang="en-IN" altLang="en-US">
                          <a:latin typeface="Calisto MT" panose="02040603050505030304" pitchFamily="18" charset="0"/>
                        </a:rPr>
                        <a:t>7</a:t>
                      </a:r>
                    </a:p>
                  </a:txBody>
                  <a:tcPr/>
                </a:tc>
                <a:tc>
                  <a:txBody>
                    <a:bodyPr/>
                    <a:lstStyle/>
                    <a:p>
                      <a:pPr>
                        <a:buNone/>
                      </a:pPr>
                      <a:r>
                        <a:rPr lang="en-IN" altLang="en-US" dirty="0">
                          <a:latin typeface="Calisto MT" panose="02040603050505030304" pitchFamily="18" charset="0"/>
                        </a:rPr>
                        <a:t>-</a:t>
                      </a:r>
                    </a:p>
                  </a:txBody>
                  <a:tcPr/>
                </a:tc>
                <a:extLst>
                  <a:ext uri="{0D108BD9-81ED-4DB2-BD59-A6C34878D82A}">
                    <a16:rowId xmlns:a16="http://schemas.microsoft.com/office/drawing/2014/main" val="10002"/>
                  </a:ext>
                </a:extLst>
              </a:tr>
              <a:tr h="374019">
                <a:tc>
                  <a:txBody>
                    <a:bodyPr/>
                    <a:lstStyle/>
                    <a:p>
                      <a:pPr>
                        <a:buNone/>
                      </a:pPr>
                      <a:r>
                        <a:rPr lang="en-US" dirty="0">
                          <a:latin typeface="Calisto MT" panose="02040603050505030304" pitchFamily="18" charset="0"/>
                        </a:rPr>
                        <a:t>Carbohydrate (g)</a:t>
                      </a:r>
                    </a:p>
                  </a:txBody>
                  <a:tcPr/>
                </a:tc>
                <a:tc>
                  <a:txBody>
                    <a:bodyPr/>
                    <a:lstStyle/>
                    <a:p>
                      <a:pPr>
                        <a:buNone/>
                      </a:pPr>
                      <a:r>
                        <a:rPr lang="en-IN" altLang="en-US" dirty="0">
                          <a:latin typeface="Calisto MT" panose="02040603050505030304" pitchFamily="18" charset="0"/>
                        </a:rPr>
                        <a:t>33.2</a:t>
                      </a:r>
                    </a:p>
                  </a:txBody>
                  <a:tcPr/>
                </a:tc>
                <a:tc>
                  <a:txBody>
                    <a:bodyPr/>
                    <a:lstStyle/>
                    <a:p>
                      <a:pPr>
                        <a:buNone/>
                      </a:pPr>
                      <a:r>
                        <a:rPr lang="en-IN" altLang="en-US" dirty="0">
                          <a:latin typeface="Calisto MT" panose="02040603050505030304" pitchFamily="18" charset="0"/>
                        </a:rPr>
                        <a:t>-</a:t>
                      </a:r>
                    </a:p>
                  </a:txBody>
                  <a:tcPr/>
                </a:tc>
                <a:extLst>
                  <a:ext uri="{0D108BD9-81ED-4DB2-BD59-A6C34878D82A}">
                    <a16:rowId xmlns:a16="http://schemas.microsoft.com/office/drawing/2014/main" val="10003"/>
                  </a:ext>
                </a:extLst>
              </a:tr>
              <a:tr h="374019">
                <a:tc>
                  <a:txBody>
                    <a:bodyPr/>
                    <a:lstStyle/>
                    <a:p>
                      <a:pPr>
                        <a:buNone/>
                      </a:pPr>
                      <a:r>
                        <a:rPr lang="en-US" dirty="0">
                          <a:latin typeface="Calisto MT" panose="02040603050505030304" pitchFamily="18" charset="0"/>
                        </a:rPr>
                        <a:t>Total Sugars (g)</a:t>
                      </a:r>
                    </a:p>
                  </a:txBody>
                  <a:tcPr/>
                </a:tc>
                <a:tc>
                  <a:txBody>
                    <a:bodyPr/>
                    <a:lstStyle/>
                    <a:p>
                      <a:pPr>
                        <a:buNone/>
                      </a:pPr>
                      <a:r>
                        <a:rPr lang="en-IN" altLang="en-US">
                          <a:latin typeface="Calisto MT" panose="02040603050505030304" pitchFamily="18" charset="0"/>
                        </a:rPr>
                        <a:t>5.13</a:t>
                      </a:r>
                    </a:p>
                  </a:txBody>
                  <a:tcPr/>
                </a:tc>
                <a:tc>
                  <a:txBody>
                    <a:bodyPr/>
                    <a:lstStyle/>
                    <a:p>
                      <a:pPr>
                        <a:buNone/>
                      </a:pPr>
                      <a:r>
                        <a:rPr lang="en-IN" altLang="en-US" dirty="0">
                          <a:latin typeface="Calisto MT" panose="02040603050505030304" pitchFamily="18" charset="0"/>
                        </a:rPr>
                        <a:t>-</a:t>
                      </a:r>
                    </a:p>
                  </a:txBody>
                  <a:tcPr/>
                </a:tc>
                <a:extLst>
                  <a:ext uri="{0D108BD9-81ED-4DB2-BD59-A6C34878D82A}">
                    <a16:rowId xmlns:a16="http://schemas.microsoft.com/office/drawing/2014/main" val="10004"/>
                  </a:ext>
                </a:extLst>
              </a:tr>
              <a:tr h="374019">
                <a:tc>
                  <a:txBody>
                    <a:bodyPr/>
                    <a:lstStyle/>
                    <a:p>
                      <a:pPr>
                        <a:buNone/>
                      </a:pPr>
                      <a:r>
                        <a:rPr lang="en-US">
                          <a:latin typeface="Calisto MT" panose="02040603050505030304" pitchFamily="18" charset="0"/>
                        </a:rPr>
                        <a:t>Added Sugars (g)</a:t>
                      </a:r>
                    </a:p>
                  </a:txBody>
                  <a:tcPr/>
                </a:tc>
                <a:tc>
                  <a:txBody>
                    <a:bodyPr/>
                    <a:lstStyle/>
                    <a:p>
                      <a:pPr>
                        <a:buNone/>
                      </a:pPr>
                      <a:r>
                        <a:rPr lang="en-IN" altLang="en-US" dirty="0">
                          <a:latin typeface="Calisto MT" panose="02040603050505030304" pitchFamily="18" charset="0"/>
                        </a:rPr>
                        <a:t>0</a:t>
                      </a:r>
                    </a:p>
                  </a:txBody>
                  <a:tcPr/>
                </a:tc>
                <a:tc>
                  <a:txBody>
                    <a:bodyPr/>
                    <a:lstStyle/>
                    <a:p>
                      <a:pPr>
                        <a:buNone/>
                      </a:pPr>
                      <a:r>
                        <a:rPr lang="en-IN" altLang="en-US" dirty="0">
                          <a:latin typeface="Calisto MT" panose="02040603050505030304" pitchFamily="18" charset="0"/>
                        </a:rPr>
                        <a:t>0</a:t>
                      </a:r>
                    </a:p>
                  </a:txBody>
                  <a:tcPr/>
                </a:tc>
                <a:extLst>
                  <a:ext uri="{0D108BD9-81ED-4DB2-BD59-A6C34878D82A}">
                    <a16:rowId xmlns:a16="http://schemas.microsoft.com/office/drawing/2014/main" val="10005"/>
                  </a:ext>
                </a:extLst>
              </a:tr>
              <a:tr h="374019">
                <a:tc>
                  <a:txBody>
                    <a:bodyPr/>
                    <a:lstStyle/>
                    <a:p>
                      <a:pPr>
                        <a:buNone/>
                      </a:pPr>
                      <a:r>
                        <a:rPr lang="en-US">
                          <a:latin typeface="Calisto MT" panose="02040603050505030304" pitchFamily="18" charset="0"/>
                        </a:rPr>
                        <a:t>Total Fat (g)</a:t>
                      </a:r>
                    </a:p>
                  </a:txBody>
                  <a:tcPr/>
                </a:tc>
                <a:tc>
                  <a:txBody>
                    <a:bodyPr/>
                    <a:lstStyle/>
                    <a:p>
                      <a:pPr>
                        <a:buNone/>
                      </a:pPr>
                      <a:r>
                        <a:rPr lang="en-IN" altLang="en-US">
                          <a:latin typeface="Calisto MT" panose="02040603050505030304" pitchFamily="18" charset="0"/>
                        </a:rPr>
                        <a:t>14.18</a:t>
                      </a:r>
                    </a:p>
                  </a:txBody>
                  <a:tcPr/>
                </a:tc>
                <a:tc>
                  <a:txBody>
                    <a:bodyPr/>
                    <a:lstStyle/>
                    <a:p>
                      <a:pPr>
                        <a:buNone/>
                      </a:pPr>
                      <a:r>
                        <a:rPr lang="en-IN" altLang="en-US" dirty="0">
                          <a:latin typeface="Calisto MT" panose="02040603050505030304" pitchFamily="18" charset="0"/>
                        </a:rPr>
                        <a:t>7.5</a:t>
                      </a:r>
                    </a:p>
                  </a:txBody>
                  <a:tcPr/>
                </a:tc>
                <a:extLst>
                  <a:ext uri="{0D108BD9-81ED-4DB2-BD59-A6C34878D82A}">
                    <a16:rowId xmlns:a16="http://schemas.microsoft.com/office/drawing/2014/main" val="10006"/>
                  </a:ext>
                </a:extLst>
              </a:tr>
              <a:tr h="374019">
                <a:tc>
                  <a:txBody>
                    <a:bodyPr/>
                    <a:lstStyle/>
                    <a:p>
                      <a:pPr>
                        <a:buNone/>
                      </a:pPr>
                      <a:r>
                        <a:rPr lang="en-US">
                          <a:latin typeface="Calisto MT" panose="02040603050505030304" pitchFamily="18" charset="0"/>
                        </a:rPr>
                        <a:t>Saturated Fat (g)</a:t>
                      </a:r>
                    </a:p>
                  </a:txBody>
                  <a:tcPr/>
                </a:tc>
                <a:tc>
                  <a:txBody>
                    <a:bodyPr/>
                    <a:lstStyle/>
                    <a:p>
                      <a:pPr>
                        <a:buNone/>
                      </a:pPr>
                      <a:r>
                        <a:rPr lang="en-IN" altLang="en-US">
                          <a:latin typeface="Calisto MT" panose="02040603050505030304" pitchFamily="18" charset="0"/>
                        </a:rPr>
                        <a:t>Not more than 7.3</a:t>
                      </a:r>
                    </a:p>
                  </a:txBody>
                  <a:tcPr/>
                </a:tc>
                <a:tc>
                  <a:txBody>
                    <a:bodyPr/>
                    <a:lstStyle/>
                    <a:p>
                      <a:pPr>
                        <a:buNone/>
                      </a:pPr>
                      <a:r>
                        <a:rPr lang="en-IN" altLang="en-US" dirty="0">
                          <a:latin typeface="Calisto MT" panose="02040603050505030304" pitchFamily="18" charset="0"/>
                        </a:rPr>
                        <a:t>13.3</a:t>
                      </a:r>
                    </a:p>
                  </a:txBody>
                  <a:tcPr/>
                </a:tc>
                <a:extLst>
                  <a:ext uri="{0D108BD9-81ED-4DB2-BD59-A6C34878D82A}">
                    <a16:rowId xmlns:a16="http://schemas.microsoft.com/office/drawing/2014/main" val="10007"/>
                  </a:ext>
                </a:extLst>
              </a:tr>
              <a:tr h="374019">
                <a:tc>
                  <a:txBody>
                    <a:bodyPr/>
                    <a:lstStyle/>
                    <a:p>
                      <a:pPr>
                        <a:buNone/>
                      </a:pPr>
                      <a:r>
                        <a:rPr lang="en-US">
                          <a:latin typeface="Calisto MT" panose="02040603050505030304" pitchFamily="18" charset="0"/>
                        </a:rPr>
                        <a:t>Trans Fat (g)</a:t>
                      </a:r>
                    </a:p>
                  </a:txBody>
                  <a:tcPr/>
                </a:tc>
                <a:tc>
                  <a:txBody>
                    <a:bodyPr/>
                    <a:lstStyle/>
                    <a:p>
                      <a:pPr>
                        <a:buNone/>
                      </a:pPr>
                      <a:r>
                        <a:rPr lang="en-IN" altLang="en-US" sz="1350">
                          <a:latin typeface="Calisto MT" panose="02040603050505030304" pitchFamily="18" charset="0"/>
                          <a:sym typeface="+mn-ea"/>
                        </a:rPr>
                        <a:t>Not more than 0.07</a:t>
                      </a:r>
                      <a:endParaRPr lang="en-US">
                        <a:latin typeface="Calisto MT" panose="02040603050505030304" pitchFamily="18" charset="0"/>
                      </a:endParaRPr>
                    </a:p>
                  </a:txBody>
                  <a:tcPr/>
                </a:tc>
                <a:tc>
                  <a:txBody>
                    <a:bodyPr/>
                    <a:lstStyle/>
                    <a:p>
                      <a:pPr>
                        <a:buNone/>
                      </a:pPr>
                      <a:r>
                        <a:rPr lang="en-IN" altLang="en-US" dirty="0">
                          <a:latin typeface="Calisto MT" panose="02040603050505030304" pitchFamily="18" charset="0"/>
                        </a:rPr>
                        <a:t>1.4</a:t>
                      </a:r>
                    </a:p>
                  </a:txBody>
                  <a:tcPr/>
                </a:tc>
                <a:extLst>
                  <a:ext uri="{0D108BD9-81ED-4DB2-BD59-A6C34878D82A}">
                    <a16:rowId xmlns:a16="http://schemas.microsoft.com/office/drawing/2014/main" val="10008"/>
                  </a:ext>
                </a:extLst>
              </a:tr>
              <a:tr h="374019">
                <a:tc>
                  <a:txBody>
                    <a:bodyPr/>
                    <a:lstStyle/>
                    <a:p>
                      <a:pPr>
                        <a:buNone/>
                      </a:pPr>
                      <a:r>
                        <a:rPr lang="en-US" dirty="0">
                          <a:latin typeface="Calisto MT" panose="02040603050505030304" pitchFamily="18" charset="0"/>
                        </a:rPr>
                        <a:t>Sodium (mg)</a:t>
                      </a:r>
                    </a:p>
                  </a:txBody>
                  <a:tcPr/>
                </a:tc>
                <a:tc>
                  <a:txBody>
                    <a:bodyPr/>
                    <a:lstStyle/>
                    <a:p>
                      <a:pPr>
                        <a:buNone/>
                      </a:pPr>
                      <a:r>
                        <a:rPr lang="en-IN" altLang="en-US">
                          <a:latin typeface="Calisto MT" panose="02040603050505030304" pitchFamily="18" charset="0"/>
                        </a:rPr>
                        <a:t>358</a:t>
                      </a:r>
                    </a:p>
                  </a:txBody>
                  <a:tcPr/>
                </a:tc>
                <a:tc>
                  <a:txBody>
                    <a:bodyPr/>
                    <a:lstStyle/>
                    <a:p>
                      <a:pPr>
                        <a:buNone/>
                      </a:pPr>
                      <a:r>
                        <a:rPr lang="en-IN" altLang="en-US" dirty="0">
                          <a:latin typeface="Calisto MT" panose="02040603050505030304" pitchFamily="18" charset="0"/>
                        </a:rPr>
                        <a:t>7.2</a:t>
                      </a:r>
                    </a:p>
                  </a:txBody>
                  <a:tcPr/>
                </a:tc>
                <a:extLst>
                  <a:ext uri="{0D108BD9-81ED-4DB2-BD59-A6C34878D82A}">
                    <a16:rowId xmlns:a16="http://schemas.microsoft.com/office/drawing/2014/main" val="10009"/>
                  </a:ext>
                </a:extLst>
              </a:tr>
            </a:tbl>
          </a:graphicData>
        </a:graphic>
      </p:graphicFrame>
      <p:sp>
        <p:nvSpPr>
          <p:cNvPr id="3" name="TextBox 2">
            <a:extLst>
              <a:ext uri="{FF2B5EF4-FFF2-40B4-BE49-F238E27FC236}">
                <a16:creationId xmlns:a16="http://schemas.microsoft.com/office/drawing/2014/main" id="{836C05F7-DDA2-E8A0-31D1-FF943DDFDE10}"/>
              </a:ext>
            </a:extLst>
          </p:cNvPr>
          <p:cNvSpPr txBox="1"/>
          <p:nvPr/>
        </p:nvSpPr>
        <p:spPr>
          <a:xfrm>
            <a:off x="600538" y="405419"/>
            <a:ext cx="4572000" cy="400110"/>
          </a:xfrm>
          <a:prstGeom prst="rect">
            <a:avLst/>
          </a:prstGeom>
          <a:noFill/>
        </p:spPr>
        <p:txBody>
          <a:bodyPr wrap="square">
            <a:spAutoFit/>
          </a:bodyPr>
          <a:lstStyle/>
          <a:p>
            <a:r>
              <a:rPr lang="en-IN" sz="2000" b="1" u="sng" dirty="0">
                <a:latin typeface="Calisto MT" panose="02040603050505030304" pitchFamily="18" charset="0"/>
              </a:rPr>
              <a:t>NUTRITIONAL FACTS :</a:t>
            </a:r>
          </a:p>
        </p:txBody>
      </p:sp>
      <p:pic>
        <p:nvPicPr>
          <p:cNvPr id="2" name="Picture 1">
            <a:extLst>
              <a:ext uri="{FF2B5EF4-FFF2-40B4-BE49-F238E27FC236}">
                <a16:creationId xmlns:a16="http://schemas.microsoft.com/office/drawing/2014/main" id="{146C69B7-FF91-1D4F-DDA1-2502D2047AD7}"/>
              </a:ext>
            </a:extLst>
          </p:cNvPr>
          <p:cNvPicPr>
            <a:picLocks noChangeAspect="1"/>
          </p:cNvPicPr>
          <p:nvPr/>
        </p:nvPicPr>
        <p:blipFill>
          <a:blip r:embed="rId3"/>
          <a:stretch>
            <a:fillRect/>
          </a:stretch>
        </p:blipFill>
        <p:spPr>
          <a:xfrm>
            <a:off x="0" y="0"/>
            <a:ext cx="951058" cy="81083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398047" y="339905"/>
            <a:ext cx="8685530" cy="3693319"/>
          </a:xfrm>
          <a:prstGeom prst="rect">
            <a:avLst/>
          </a:prstGeom>
          <a:noFill/>
        </p:spPr>
        <p:txBody>
          <a:bodyPr wrap="square" rtlCol="0" anchor="t">
            <a:spAutoFit/>
          </a:bodyPr>
          <a:lstStyle/>
          <a:p>
            <a:r>
              <a:rPr lang="en-US" sz="2000" b="1" u="sng" dirty="0">
                <a:latin typeface="Calisto MT" panose="02040603050505030304" pitchFamily="18" charset="0"/>
              </a:rPr>
              <a:t>PRODUCT HANDLING TIPS :</a:t>
            </a:r>
          </a:p>
          <a:p>
            <a:endParaRPr lang="en-US" b="1" dirty="0">
              <a:latin typeface="Calisto MT" panose="02040603050505030304" pitchFamily="18" charset="0"/>
            </a:endParaRPr>
          </a:p>
          <a:p>
            <a:r>
              <a:rPr lang="en-US" dirty="0">
                <a:latin typeface="Calisto MT" panose="02040603050505030304" pitchFamily="18" charset="0"/>
              </a:rPr>
              <a:t>Any food product needs to have certain guidelines that help in keeping its freshness intact. Same goes for our products and to help you do just that here are a few tips and tricks that might help.</a:t>
            </a:r>
          </a:p>
          <a:p>
            <a:r>
              <a:rPr lang="en-US" dirty="0">
                <a:latin typeface="Calisto MT" panose="02040603050505030304" pitchFamily="18" charset="0"/>
              </a:rPr>
              <a:t>Make sure that when you buy our products that they are in good frozen condition soon as you get the product home, remember to put it into the freezer compartment as soon as possible</a:t>
            </a:r>
          </a:p>
          <a:p>
            <a:endParaRPr lang="en-US" dirty="0">
              <a:latin typeface="Calisto MT" panose="02040603050505030304" pitchFamily="18" charset="0"/>
            </a:endParaRPr>
          </a:p>
          <a:p>
            <a:pPr marL="285750" indent="-285750">
              <a:buFont typeface="Arial" panose="020B0604020202020204" pitchFamily="34" charset="0"/>
              <a:buChar char="•"/>
            </a:pPr>
            <a:r>
              <a:rPr lang="en-US" dirty="0">
                <a:latin typeface="Calisto MT" panose="02040603050505030304" pitchFamily="18" charset="0"/>
              </a:rPr>
              <a:t>Transfer to the freezer compartment at the earliest.</a:t>
            </a:r>
          </a:p>
          <a:p>
            <a:pPr marL="285750" indent="-285750">
              <a:buFont typeface="Arial" panose="020B0604020202020204" pitchFamily="34" charset="0"/>
              <a:buChar char="•"/>
            </a:pPr>
            <a:r>
              <a:rPr lang="en-US" dirty="0">
                <a:latin typeface="Calisto MT" panose="02040603050505030304" pitchFamily="18" charset="0"/>
              </a:rPr>
              <a:t>Use straight from freezer – thawing not required.</a:t>
            </a:r>
          </a:p>
          <a:p>
            <a:pPr marL="285750" indent="-285750">
              <a:buFont typeface="Arial" panose="020B0604020202020204" pitchFamily="34" charset="0"/>
              <a:buChar char="•"/>
            </a:pPr>
            <a:r>
              <a:rPr lang="en-US" dirty="0">
                <a:latin typeface="Calisto MT" panose="02040603050505030304" pitchFamily="18" charset="0"/>
              </a:rPr>
              <a:t>Buy product in good frozen condition.</a:t>
            </a:r>
          </a:p>
          <a:p>
            <a:pPr marL="285750" indent="-285750">
              <a:buFont typeface="Arial" panose="020B0604020202020204" pitchFamily="34" charset="0"/>
              <a:buChar char="•"/>
            </a:pPr>
            <a:r>
              <a:rPr lang="en-US" dirty="0">
                <a:latin typeface="Calisto MT" panose="02040603050505030304" pitchFamily="18" charset="0"/>
              </a:rPr>
              <a:t>Return unused product back to the freezer at the earliest</a:t>
            </a:r>
          </a:p>
        </p:txBody>
      </p:sp>
      <p:pic>
        <p:nvPicPr>
          <p:cNvPr id="2" name="Picture 1">
            <a:extLst>
              <a:ext uri="{FF2B5EF4-FFF2-40B4-BE49-F238E27FC236}">
                <a16:creationId xmlns:a16="http://schemas.microsoft.com/office/drawing/2014/main" id="{B1E8C1C1-B9AC-1DFB-73E9-49086E56ECA1}"/>
              </a:ext>
            </a:extLst>
          </p:cNvPr>
          <p:cNvPicPr>
            <a:picLocks noChangeAspect="1"/>
          </p:cNvPicPr>
          <p:nvPr/>
        </p:nvPicPr>
        <p:blipFill>
          <a:blip r:embed="rId2"/>
          <a:stretch>
            <a:fillRect/>
          </a:stretch>
        </p:blipFill>
        <p:spPr>
          <a:xfrm>
            <a:off x="0" y="4396"/>
            <a:ext cx="951058" cy="81083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448FFC-ADC6-DABB-4BF6-BE03C9EE22D4}"/>
              </a:ext>
            </a:extLst>
          </p:cNvPr>
          <p:cNvSpPr txBox="1"/>
          <p:nvPr/>
        </p:nvSpPr>
        <p:spPr>
          <a:xfrm>
            <a:off x="436684" y="329684"/>
            <a:ext cx="7922455" cy="2031325"/>
          </a:xfrm>
          <a:prstGeom prst="rect">
            <a:avLst/>
          </a:prstGeom>
          <a:noFill/>
        </p:spPr>
        <p:txBody>
          <a:bodyPr wrap="square">
            <a:spAutoFit/>
          </a:bodyPr>
          <a:lstStyle/>
          <a:p>
            <a:r>
              <a:rPr lang="en-IN" sz="2000" b="1" u="sng" dirty="0">
                <a:latin typeface="Calisto MT" panose="02040603050505030304" pitchFamily="18" charset="0"/>
              </a:rPr>
              <a:t>FORMAT – 3 </a:t>
            </a:r>
            <a:r>
              <a:rPr lang="en-IN" b="1" dirty="0">
                <a:latin typeface="Calisto MT" panose="02040603050505030304" pitchFamily="18" charset="0"/>
              </a:rPr>
              <a:t>:   VIDEO  :</a:t>
            </a:r>
          </a:p>
          <a:p>
            <a:r>
              <a:rPr lang="en-IN" sz="1600" dirty="0">
                <a:solidFill>
                  <a:srgbClr val="FF0066"/>
                </a:solidFill>
                <a:latin typeface="Calisto MT" panose="02040603050505030304" pitchFamily="18" charset="0"/>
                <a:hlinkClick r:id="rId4">
                  <a:extLst>
                    <a:ext uri="{A12FA001-AC4F-418D-AE19-62706E023703}">
                      <ahyp:hlinkClr xmlns:ahyp="http://schemas.microsoft.com/office/drawing/2018/hyperlinkcolor" val="tx"/>
                    </a:ext>
                  </a:extLst>
                </a:hlinkClick>
              </a:rPr>
              <a:t>https://www.instagram.com/reel/CvUXaLworv2/?igshid=MzRlODBiNWFlZA==</a:t>
            </a:r>
            <a:endParaRPr lang="en-IN" sz="1600" dirty="0">
              <a:solidFill>
                <a:srgbClr val="FF0066"/>
              </a:solidFill>
              <a:latin typeface="Calisto MT" panose="02040603050505030304" pitchFamily="18" charset="0"/>
            </a:endParaRPr>
          </a:p>
          <a:p>
            <a:endParaRPr lang="en-IN" b="1" dirty="0">
              <a:latin typeface="Calisto MT" panose="02040603050505030304" pitchFamily="18" charset="0"/>
            </a:endParaRPr>
          </a:p>
          <a:p>
            <a:r>
              <a:rPr lang="en-GB" dirty="0">
                <a:latin typeface="Calisto MT" panose="02040603050505030304" pitchFamily="18" charset="0"/>
              </a:rPr>
              <a:t>Aim   :  To attract clients/audience</a:t>
            </a:r>
          </a:p>
          <a:p>
            <a:r>
              <a:rPr lang="en-GB" dirty="0">
                <a:latin typeface="Calisto MT" panose="02040603050505030304" pitchFamily="18" charset="0"/>
              </a:rPr>
              <a:t>Date  :  4</a:t>
            </a:r>
            <a:r>
              <a:rPr lang="en-GB" baseline="30000" dirty="0">
                <a:latin typeface="Calisto MT" panose="02040603050505030304" pitchFamily="18" charset="0"/>
              </a:rPr>
              <a:t>th</a:t>
            </a:r>
            <a:r>
              <a:rPr lang="en-GB" dirty="0">
                <a:latin typeface="Calisto MT" panose="02040603050505030304" pitchFamily="18" charset="0"/>
              </a:rPr>
              <a:t> August 2023</a:t>
            </a:r>
          </a:p>
          <a:p>
            <a:r>
              <a:rPr lang="en-IN" dirty="0">
                <a:latin typeface="Calisto MT" panose="02040603050505030304" pitchFamily="18" charset="0"/>
              </a:rPr>
              <a:t>Idea   :  To create a video that helps to attract audience .</a:t>
            </a:r>
          </a:p>
          <a:p>
            <a:endParaRPr lang="en-IN" b="1" dirty="0">
              <a:latin typeface="Calisto MT" panose="02040603050505030304" pitchFamily="18" charset="0"/>
            </a:endParaRPr>
          </a:p>
        </p:txBody>
      </p:sp>
      <p:pic>
        <p:nvPicPr>
          <p:cNvPr id="2" name="Picture 1">
            <a:extLst>
              <a:ext uri="{FF2B5EF4-FFF2-40B4-BE49-F238E27FC236}">
                <a16:creationId xmlns:a16="http://schemas.microsoft.com/office/drawing/2014/main" id="{D814DA63-3476-C66D-3523-C8E1873B16FC}"/>
              </a:ext>
            </a:extLst>
          </p:cNvPr>
          <p:cNvPicPr>
            <a:picLocks noChangeAspect="1"/>
          </p:cNvPicPr>
          <p:nvPr/>
        </p:nvPicPr>
        <p:blipFill>
          <a:blip r:embed="rId5"/>
          <a:stretch>
            <a:fillRect/>
          </a:stretch>
        </p:blipFill>
        <p:spPr>
          <a:xfrm>
            <a:off x="0" y="0"/>
            <a:ext cx="951058" cy="810838"/>
          </a:xfrm>
          <a:prstGeom prst="rect">
            <a:avLst/>
          </a:prstGeom>
        </p:spPr>
      </p:pic>
      <p:pic>
        <p:nvPicPr>
          <p:cNvPr id="4" name="WhatsApp Video 2023-07-30 at 16.16.22">
            <a:hlinkClick r:id="" action="ppaction://media"/>
            <a:extLst>
              <a:ext uri="{FF2B5EF4-FFF2-40B4-BE49-F238E27FC236}">
                <a16:creationId xmlns:a16="http://schemas.microsoft.com/office/drawing/2014/main" id="{CC031CD2-15DC-F698-223C-A4F43100139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54200" y="2414270"/>
            <a:ext cx="4064000" cy="22352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354889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68311" y="1662323"/>
            <a:ext cx="1302132" cy="2612426"/>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5" name="Picture 4"/>
          <p:cNvPicPr>
            <a:picLocks noChangeAspect="1"/>
          </p:cNvPicPr>
          <p:nvPr/>
        </p:nvPicPr>
        <p:blipFill>
          <a:blip r:embed="rId3"/>
          <a:stretch>
            <a:fillRect/>
          </a:stretch>
        </p:blipFill>
        <p:spPr>
          <a:xfrm>
            <a:off x="2665008" y="1662322"/>
            <a:ext cx="1373297" cy="270434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 name="Picture 6"/>
          <p:cNvPicPr>
            <a:picLocks noChangeAspect="1"/>
          </p:cNvPicPr>
          <p:nvPr/>
        </p:nvPicPr>
        <p:blipFill>
          <a:blip r:embed="rId4"/>
          <a:stretch>
            <a:fillRect/>
          </a:stretch>
        </p:blipFill>
        <p:spPr>
          <a:xfrm>
            <a:off x="4848818" y="1662322"/>
            <a:ext cx="1373298" cy="270433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p:cNvPicPr>
            <a:picLocks noChangeAspect="1"/>
          </p:cNvPicPr>
          <p:nvPr/>
        </p:nvPicPr>
        <p:blipFill>
          <a:blip r:embed="rId5"/>
          <a:stretch>
            <a:fillRect/>
          </a:stretch>
        </p:blipFill>
        <p:spPr>
          <a:xfrm>
            <a:off x="7116683" y="1662322"/>
            <a:ext cx="1373297" cy="270433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1" name="TextBox 10"/>
          <p:cNvSpPr txBox="1"/>
          <p:nvPr/>
        </p:nvSpPr>
        <p:spPr>
          <a:xfrm>
            <a:off x="25052" y="89127"/>
            <a:ext cx="8892540" cy="1486241"/>
          </a:xfrm>
          <a:prstGeom prst="rect">
            <a:avLst/>
          </a:prstGeom>
          <a:noFill/>
        </p:spPr>
        <p:txBody>
          <a:bodyPr wrap="square">
            <a:spAutoFit/>
          </a:bodyPr>
          <a:lstStyle/>
          <a:p>
            <a:pPr marL="0" lvl="0" indent="0" algn="ctr" rtl="0">
              <a:lnSpc>
                <a:spcPct val="115000"/>
              </a:lnSpc>
              <a:spcBef>
                <a:spcPts val="0"/>
              </a:spcBef>
              <a:spcAft>
                <a:spcPts val="0"/>
              </a:spcAft>
              <a:buNone/>
            </a:pPr>
            <a:r>
              <a:rPr lang="en-GB" sz="2400" b="1" u="sng" dirty="0">
                <a:effectLst>
                  <a:outerShdw blurRad="38100" dist="38100" dir="2700000" algn="tl">
                    <a:srgbClr val="000000">
                      <a:alpha val="43137"/>
                    </a:srgbClr>
                  </a:outerShdw>
                </a:effectLst>
                <a:latin typeface="Calisto MT" panose="02040603050505030304" pitchFamily="18" charset="0"/>
              </a:rPr>
              <a:t>INSTAGRAM STORY :</a:t>
            </a:r>
          </a:p>
          <a:p>
            <a:pPr marL="0" lvl="0" indent="0" algn="ctr" rtl="0">
              <a:lnSpc>
                <a:spcPct val="115000"/>
              </a:lnSpc>
              <a:spcBef>
                <a:spcPts val="0"/>
              </a:spcBef>
              <a:spcAft>
                <a:spcPts val="0"/>
              </a:spcAft>
              <a:buNone/>
            </a:pPr>
            <a:endParaRPr lang="en-GB" sz="2400" b="1" u="sng" dirty="0">
              <a:latin typeface="Calisto MT" panose="02040603050505030304" pitchFamily="18" charset="0"/>
            </a:endParaRPr>
          </a:p>
          <a:p>
            <a:pPr marL="0" lvl="0" indent="0" algn="ctr" rtl="0">
              <a:lnSpc>
                <a:spcPct val="115000"/>
              </a:lnSpc>
              <a:spcBef>
                <a:spcPts val="0"/>
              </a:spcBef>
              <a:spcAft>
                <a:spcPts val="0"/>
              </a:spcAft>
              <a:buNone/>
            </a:pPr>
            <a:r>
              <a:rPr lang="en-GB" sz="1600" dirty="0">
                <a:solidFill>
                  <a:srgbClr val="FF0066"/>
                </a:solidFill>
                <a:latin typeface="Calisto MT" panose="02040603050505030304" pitchFamily="18" charset="0"/>
                <a:hlinkClick r:id="rId6">
                  <a:extLst>
                    <a:ext uri="{A12FA001-AC4F-418D-AE19-62706E023703}">
                      <ahyp:hlinkClr xmlns:ahyp="http://schemas.microsoft.com/office/drawing/2018/hyperlinkcolor" val="tx"/>
                    </a:ext>
                  </a:extLst>
                </a:hlinkClick>
              </a:rPr>
              <a:t>https://instagram.com/mccain_foods_limited_india?igshid=MzRlODBiNWFlZA==</a:t>
            </a:r>
            <a:endParaRPr lang="en-GB" sz="1600" b="1" dirty="0">
              <a:solidFill>
                <a:srgbClr val="FF0066"/>
              </a:solidFill>
              <a:latin typeface="Calisto MT" panose="02040603050505030304" pitchFamily="18" charset="0"/>
            </a:endParaRPr>
          </a:p>
          <a:p>
            <a:pPr marL="0" lvl="0" indent="0" algn="ctr" rtl="0">
              <a:lnSpc>
                <a:spcPct val="115000"/>
              </a:lnSpc>
              <a:spcBef>
                <a:spcPts val="0"/>
              </a:spcBef>
              <a:spcAft>
                <a:spcPts val="0"/>
              </a:spcAft>
              <a:buNone/>
            </a:pPr>
            <a:endParaRPr lang="en-GB" sz="1600" dirty="0">
              <a:solidFill>
                <a:srgbClr val="FF0066"/>
              </a:solidFill>
              <a:latin typeface="Calisto MT" panose="02040603050505030304" pitchFamily="18" charset="0"/>
            </a:endParaRPr>
          </a:p>
        </p:txBody>
      </p:sp>
      <p:sp>
        <p:nvSpPr>
          <p:cNvPr id="4" name="TextBox 3">
            <a:extLst>
              <a:ext uri="{FF2B5EF4-FFF2-40B4-BE49-F238E27FC236}">
                <a16:creationId xmlns:a16="http://schemas.microsoft.com/office/drawing/2014/main" id="{EF9B1A35-AF08-E98A-FB1B-B5C6CC2EBCB0}"/>
              </a:ext>
            </a:extLst>
          </p:cNvPr>
          <p:cNvSpPr txBox="1"/>
          <p:nvPr/>
        </p:nvSpPr>
        <p:spPr>
          <a:xfrm>
            <a:off x="604305" y="4375448"/>
            <a:ext cx="1373297" cy="646331"/>
          </a:xfrm>
          <a:prstGeom prst="rect">
            <a:avLst/>
          </a:prstGeom>
          <a:noFill/>
        </p:spPr>
        <p:txBody>
          <a:bodyPr wrap="square">
            <a:spAutoFit/>
          </a:bodyPr>
          <a:lstStyle/>
          <a:p>
            <a:r>
              <a:rPr lang="en-IN" dirty="0">
                <a:latin typeface="Calisto MT" panose="02040603050505030304" pitchFamily="18" charset="0"/>
              </a:rPr>
              <a:t>Views : 30</a:t>
            </a:r>
          </a:p>
          <a:p>
            <a:r>
              <a:rPr lang="en-IN" dirty="0">
                <a:latin typeface="Calisto MT" panose="02040603050505030304" pitchFamily="18" charset="0"/>
              </a:rPr>
              <a:t>Likes   : 26</a:t>
            </a:r>
          </a:p>
        </p:txBody>
      </p:sp>
      <p:sp>
        <p:nvSpPr>
          <p:cNvPr id="8" name="TextBox 7">
            <a:extLst>
              <a:ext uri="{FF2B5EF4-FFF2-40B4-BE49-F238E27FC236}">
                <a16:creationId xmlns:a16="http://schemas.microsoft.com/office/drawing/2014/main" id="{F78CE34A-81CC-FB39-2C79-DBBC3EC4E3F6}"/>
              </a:ext>
            </a:extLst>
          </p:cNvPr>
          <p:cNvSpPr txBox="1"/>
          <p:nvPr/>
        </p:nvSpPr>
        <p:spPr>
          <a:xfrm>
            <a:off x="2643172" y="4426549"/>
            <a:ext cx="1496400" cy="646331"/>
          </a:xfrm>
          <a:prstGeom prst="rect">
            <a:avLst/>
          </a:prstGeom>
          <a:noFill/>
        </p:spPr>
        <p:txBody>
          <a:bodyPr wrap="square">
            <a:spAutoFit/>
          </a:bodyPr>
          <a:lstStyle/>
          <a:p>
            <a:r>
              <a:rPr lang="en-IN" dirty="0">
                <a:latin typeface="Calisto MT" panose="02040603050505030304" pitchFamily="18" charset="0"/>
              </a:rPr>
              <a:t>Views : 27</a:t>
            </a:r>
          </a:p>
          <a:p>
            <a:r>
              <a:rPr lang="en-IN" dirty="0">
                <a:latin typeface="Calisto MT" panose="02040603050505030304" pitchFamily="18" charset="0"/>
              </a:rPr>
              <a:t>Likes   : 20</a:t>
            </a:r>
          </a:p>
        </p:txBody>
      </p:sp>
      <p:sp>
        <p:nvSpPr>
          <p:cNvPr id="12" name="TextBox 11">
            <a:extLst>
              <a:ext uri="{FF2B5EF4-FFF2-40B4-BE49-F238E27FC236}">
                <a16:creationId xmlns:a16="http://schemas.microsoft.com/office/drawing/2014/main" id="{AC3455C5-D573-B384-D8C9-3218BB4D939B}"/>
              </a:ext>
            </a:extLst>
          </p:cNvPr>
          <p:cNvSpPr txBox="1"/>
          <p:nvPr/>
        </p:nvSpPr>
        <p:spPr>
          <a:xfrm>
            <a:off x="4848818" y="4387974"/>
            <a:ext cx="1602295" cy="646331"/>
          </a:xfrm>
          <a:prstGeom prst="rect">
            <a:avLst/>
          </a:prstGeom>
          <a:noFill/>
        </p:spPr>
        <p:txBody>
          <a:bodyPr wrap="square">
            <a:spAutoFit/>
          </a:bodyPr>
          <a:lstStyle/>
          <a:p>
            <a:r>
              <a:rPr lang="en-IN" dirty="0">
                <a:latin typeface="Calisto MT" panose="02040603050505030304" pitchFamily="18" charset="0"/>
              </a:rPr>
              <a:t>Views : 25</a:t>
            </a:r>
          </a:p>
          <a:p>
            <a:r>
              <a:rPr lang="en-IN" dirty="0">
                <a:latin typeface="Calisto MT" panose="02040603050505030304" pitchFamily="18" charset="0"/>
              </a:rPr>
              <a:t>Likes   : 15</a:t>
            </a:r>
          </a:p>
        </p:txBody>
      </p:sp>
      <p:sp>
        <p:nvSpPr>
          <p:cNvPr id="14" name="TextBox 13">
            <a:extLst>
              <a:ext uri="{FF2B5EF4-FFF2-40B4-BE49-F238E27FC236}">
                <a16:creationId xmlns:a16="http://schemas.microsoft.com/office/drawing/2014/main" id="{9F9B414F-2FC4-45A3-F2DE-BF489410D7E0}"/>
              </a:ext>
            </a:extLst>
          </p:cNvPr>
          <p:cNvSpPr txBox="1"/>
          <p:nvPr/>
        </p:nvSpPr>
        <p:spPr>
          <a:xfrm>
            <a:off x="7370732" y="4426548"/>
            <a:ext cx="1546860" cy="646331"/>
          </a:xfrm>
          <a:prstGeom prst="rect">
            <a:avLst/>
          </a:prstGeom>
          <a:noFill/>
        </p:spPr>
        <p:txBody>
          <a:bodyPr wrap="square">
            <a:spAutoFit/>
          </a:bodyPr>
          <a:lstStyle/>
          <a:p>
            <a:r>
              <a:rPr lang="en-IN" dirty="0">
                <a:latin typeface="Calisto MT" panose="02040603050505030304" pitchFamily="18" charset="0"/>
              </a:rPr>
              <a:t>Views : 35</a:t>
            </a:r>
          </a:p>
          <a:p>
            <a:r>
              <a:rPr lang="en-IN" dirty="0">
                <a:latin typeface="Calisto MT" panose="02040603050505030304" pitchFamily="18" charset="0"/>
              </a:rPr>
              <a:t>Likes   : 15</a:t>
            </a:r>
          </a:p>
        </p:txBody>
      </p:sp>
      <p:pic>
        <p:nvPicPr>
          <p:cNvPr id="2" name="Picture 1">
            <a:extLst>
              <a:ext uri="{FF2B5EF4-FFF2-40B4-BE49-F238E27FC236}">
                <a16:creationId xmlns:a16="http://schemas.microsoft.com/office/drawing/2014/main" id="{617F0FED-F082-CB1B-A74C-CA929B019B83}"/>
              </a:ext>
            </a:extLst>
          </p:cNvPr>
          <p:cNvPicPr>
            <a:picLocks noChangeAspect="1"/>
          </p:cNvPicPr>
          <p:nvPr/>
        </p:nvPicPr>
        <p:blipFill>
          <a:blip r:embed="rId7"/>
          <a:stretch>
            <a:fillRect/>
          </a:stretch>
        </p:blipFill>
        <p:spPr>
          <a:xfrm>
            <a:off x="-7218" y="0"/>
            <a:ext cx="951058" cy="810838"/>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3-07-28 at 11.48.19 AM">
            <a:hlinkClick r:id="" action="ppaction://media"/>
            <a:extLst>
              <a:ext uri="{FF2B5EF4-FFF2-40B4-BE49-F238E27FC236}">
                <a16:creationId xmlns:a16="http://schemas.microsoft.com/office/drawing/2014/main" id="{74E9C61A-0CAD-1E61-ED7D-D931172069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47072" y="1215211"/>
            <a:ext cx="3373900" cy="337390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4" name="TextBox 3">
            <a:extLst>
              <a:ext uri="{FF2B5EF4-FFF2-40B4-BE49-F238E27FC236}">
                <a16:creationId xmlns:a16="http://schemas.microsoft.com/office/drawing/2014/main" id="{B451685F-424E-F6C3-8DF6-64CC8D5B64BB}"/>
              </a:ext>
            </a:extLst>
          </p:cNvPr>
          <p:cNvSpPr txBox="1"/>
          <p:nvPr/>
        </p:nvSpPr>
        <p:spPr>
          <a:xfrm>
            <a:off x="506436" y="418368"/>
            <a:ext cx="8201465" cy="1292662"/>
          </a:xfrm>
          <a:prstGeom prst="rect">
            <a:avLst/>
          </a:prstGeom>
          <a:noFill/>
        </p:spPr>
        <p:txBody>
          <a:bodyPr wrap="square">
            <a:spAutoFit/>
          </a:bodyPr>
          <a:lstStyle/>
          <a:p>
            <a:r>
              <a:rPr lang="en-US" sz="2400" b="1" u="sng" dirty="0">
                <a:latin typeface="Calisto MT" panose="02040603050505030304" pitchFamily="18" charset="0"/>
              </a:rPr>
              <a:t>VIDEO :</a:t>
            </a:r>
            <a:r>
              <a:rPr lang="en-US" dirty="0">
                <a:latin typeface="Calisto MT" panose="02040603050505030304" pitchFamily="18" charset="0"/>
              </a:rPr>
              <a:t> </a:t>
            </a:r>
            <a:r>
              <a:rPr lang="en-US" dirty="0">
                <a:solidFill>
                  <a:srgbClr val="FF0066"/>
                </a:solidFill>
                <a:latin typeface="Calisto MT" panose="02040603050505030304" pitchFamily="18" charset="0"/>
                <a:hlinkClick r:id="rId5">
                  <a:extLst>
                    <a:ext uri="{A12FA001-AC4F-418D-AE19-62706E023703}">
                      <ahyp:hlinkClr xmlns:ahyp="http://schemas.microsoft.com/office/drawing/2018/hyperlinkcolor" val="tx"/>
                    </a:ext>
                  </a:extLst>
                </a:hlinkClick>
              </a:rPr>
              <a:t>https://www.instagram.com/reel/CvOrosBqV9I/?igshid=MmU2YjMzNjRlOQ==</a:t>
            </a:r>
            <a:endParaRPr lang="en-US" dirty="0">
              <a:solidFill>
                <a:srgbClr val="FF0066"/>
              </a:solidFill>
              <a:latin typeface="Calisto MT" panose="02040603050505030304" pitchFamily="18" charset="0"/>
            </a:endParaRPr>
          </a:p>
          <a:p>
            <a:endParaRPr lang="en-US" dirty="0">
              <a:latin typeface="Calisto MT" panose="02040603050505030304" pitchFamily="18" charset="0"/>
            </a:endParaRPr>
          </a:p>
        </p:txBody>
      </p:sp>
      <p:pic>
        <p:nvPicPr>
          <p:cNvPr id="3" name="Picture 2">
            <a:extLst>
              <a:ext uri="{FF2B5EF4-FFF2-40B4-BE49-F238E27FC236}">
                <a16:creationId xmlns:a16="http://schemas.microsoft.com/office/drawing/2014/main" id="{DB571A24-48C3-945E-E397-9F452CFBE41A}"/>
              </a:ext>
            </a:extLst>
          </p:cNvPr>
          <p:cNvPicPr>
            <a:picLocks noChangeAspect="1"/>
          </p:cNvPicPr>
          <p:nvPr/>
        </p:nvPicPr>
        <p:blipFill>
          <a:blip r:embed="rId6"/>
          <a:stretch>
            <a:fillRect/>
          </a:stretch>
        </p:blipFill>
        <p:spPr>
          <a:xfrm>
            <a:off x="0" y="0"/>
            <a:ext cx="951058" cy="810838"/>
          </a:xfrm>
          <a:prstGeom prst="rect">
            <a:avLst/>
          </a:prstGeom>
        </p:spPr>
      </p:pic>
    </p:spTree>
    <p:extLst>
      <p:ext uri="{BB962C8B-B14F-4D97-AF65-F5344CB8AC3E}">
        <p14:creationId xmlns:p14="http://schemas.microsoft.com/office/powerpoint/2010/main" val="1442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F4A75E-A326-AFD8-0EB2-B4CAD839A51B}"/>
              </a:ext>
            </a:extLst>
          </p:cNvPr>
          <p:cNvSpPr txBox="1"/>
          <p:nvPr/>
        </p:nvSpPr>
        <p:spPr>
          <a:xfrm>
            <a:off x="1810808" y="143727"/>
            <a:ext cx="6027420" cy="523220"/>
          </a:xfrm>
          <a:prstGeom prst="rect">
            <a:avLst/>
          </a:prstGeom>
          <a:noFill/>
        </p:spPr>
        <p:txBody>
          <a:bodyPr wrap="square">
            <a:spAutoFit/>
          </a:bodyPr>
          <a:lstStyle/>
          <a:p>
            <a:pPr algn="ctr"/>
            <a:r>
              <a:rPr lang="en-IN" sz="2800" b="1" u="sng" dirty="0">
                <a:effectLst>
                  <a:outerShdw blurRad="38100" dist="38100" dir="2700000" algn="tl">
                    <a:srgbClr val="000000">
                      <a:alpha val="43137"/>
                    </a:srgbClr>
                  </a:outerShdw>
                </a:effectLst>
                <a:latin typeface="Calisto MT" panose="02040603050505030304" pitchFamily="18" charset="0"/>
              </a:rPr>
              <a:t>SOCIAL MEDIA AD CAMPAIGNS</a:t>
            </a:r>
          </a:p>
        </p:txBody>
      </p:sp>
      <p:sp>
        <p:nvSpPr>
          <p:cNvPr id="6" name="TextBox 5">
            <a:extLst>
              <a:ext uri="{FF2B5EF4-FFF2-40B4-BE49-F238E27FC236}">
                <a16:creationId xmlns:a16="http://schemas.microsoft.com/office/drawing/2014/main" id="{72E47D92-0705-4702-ACBD-A973AF7C09AF}"/>
              </a:ext>
            </a:extLst>
          </p:cNvPr>
          <p:cNvSpPr txBox="1"/>
          <p:nvPr/>
        </p:nvSpPr>
        <p:spPr>
          <a:xfrm>
            <a:off x="205740" y="916424"/>
            <a:ext cx="6333332" cy="3724096"/>
          </a:xfrm>
          <a:prstGeom prst="rect">
            <a:avLst/>
          </a:prstGeom>
          <a:noFill/>
        </p:spPr>
        <p:txBody>
          <a:bodyPr wrap="square">
            <a:spAutoFit/>
          </a:bodyPr>
          <a:lstStyle/>
          <a:p>
            <a:r>
              <a:rPr lang="en-IN" sz="2000" b="1" u="sng" dirty="0">
                <a:latin typeface="Calisto MT" panose="02040603050505030304" pitchFamily="18" charset="0"/>
              </a:rPr>
              <a:t>BRAND AWARENESS CAMPAIGNS :</a:t>
            </a:r>
          </a:p>
          <a:p>
            <a:r>
              <a:rPr lang="en-IN" dirty="0">
                <a:latin typeface="Calisto MT" panose="02040603050505030304" pitchFamily="18" charset="0"/>
              </a:rPr>
              <a:t> </a:t>
            </a:r>
          </a:p>
          <a:p>
            <a:r>
              <a:rPr lang="en-IN" dirty="0">
                <a:latin typeface="Calisto MT" panose="02040603050505030304" pitchFamily="18" charset="0"/>
              </a:rPr>
              <a:t>Campaign objective       : Awareness </a:t>
            </a:r>
          </a:p>
          <a:p>
            <a:r>
              <a:rPr lang="en-IN" dirty="0">
                <a:latin typeface="Calisto MT" panose="02040603050505030304" pitchFamily="18" charset="0"/>
              </a:rPr>
              <a:t>Location                         : India</a:t>
            </a:r>
          </a:p>
          <a:p>
            <a:r>
              <a:rPr lang="en-IN" dirty="0">
                <a:latin typeface="Calisto MT" panose="02040603050505030304" pitchFamily="18" charset="0"/>
              </a:rPr>
              <a:t>Age                                  : 15 – 55 </a:t>
            </a:r>
          </a:p>
          <a:p>
            <a:r>
              <a:rPr lang="en-IN" dirty="0">
                <a:latin typeface="Calisto MT" panose="02040603050505030304" pitchFamily="18" charset="0"/>
              </a:rPr>
              <a:t>Gender                            : All genders</a:t>
            </a:r>
          </a:p>
          <a:p>
            <a:r>
              <a:rPr lang="en-IN" dirty="0">
                <a:latin typeface="Calisto MT" panose="02040603050505030304" pitchFamily="18" charset="0"/>
              </a:rPr>
              <a:t>Performance goal            : Maximise reach of ads </a:t>
            </a:r>
          </a:p>
          <a:p>
            <a:r>
              <a:rPr lang="en-US" b="0" i="0" dirty="0">
                <a:solidFill>
                  <a:srgbClr val="1C1E21"/>
                </a:solidFill>
                <a:effectLst/>
                <a:latin typeface="Calisto MT" panose="02040603050505030304" pitchFamily="18" charset="0"/>
              </a:rPr>
              <a:t>Estimated audience size :</a:t>
            </a:r>
            <a:r>
              <a:rPr lang="en-IN" b="0" i="0" dirty="0">
                <a:solidFill>
                  <a:srgbClr val="1C1E21"/>
                </a:solidFill>
                <a:effectLst/>
                <a:latin typeface="Calisto MT" panose="02040603050505030304" pitchFamily="18" charset="0"/>
              </a:rPr>
              <a:t>248,300,000 - 292,100,000</a:t>
            </a:r>
          </a:p>
          <a:p>
            <a:r>
              <a:rPr lang="en-US" dirty="0">
                <a:latin typeface="Calisto MT" panose="02040603050505030304" pitchFamily="18" charset="0"/>
              </a:rPr>
              <a:t>Estimated daily reach     : </a:t>
            </a:r>
            <a:r>
              <a:rPr lang="en-IN" i="0" dirty="0">
                <a:effectLst/>
                <a:latin typeface="Calisto MT" panose="02040603050505030304" pitchFamily="18" charset="0"/>
              </a:rPr>
              <a:t>21K-61K</a:t>
            </a:r>
            <a:endParaRPr lang="en-IN" dirty="0">
              <a:latin typeface="Calisto MT" panose="02040603050505030304" pitchFamily="18" charset="0"/>
            </a:endParaRPr>
          </a:p>
          <a:p>
            <a:r>
              <a:rPr lang="en-IN" dirty="0">
                <a:latin typeface="Calisto MT" panose="02040603050505030304" pitchFamily="18" charset="0"/>
              </a:rPr>
              <a:t>Interests                           : Food and drink ,potato chip ,</a:t>
            </a:r>
          </a:p>
          <a:p>
            <a:r>
              <a:rPr lang="en-IN" dirty="0">
                <a:latin typeface="Calisto MT" panose="02040603050505030304" pitchFamily="18" charset="0"/>
              </a:rPr>
              <a:t>                                           snack food </a:t>
            </a:r>
          </a:p>
          <a:p>
            <a:r>
              <a:rPr lang="en-IN" dirty="0">
                <a:latin typeface="Calisto MT" panose="02040603050505030304" pitchFamily="18" charset="0"/>
              </a:rPr>
              <a:t>Primary text                    :</a:t>
            </a:r>
            <a:r>
              <a:rPr lang="en-US" b="0" i="0" dirty="0">
                <a:solidFill>
                  <a:srgbClr val="212A34"/>
                </a:solidFill>
                <a:effectLst/>
                <a:latin typeface="Calisto MT" panose="02040603050505030304" pitchFamily="18" charset="0"/>
              </a:rPr>
              <a:t> Delicious and planet-friendly food 😍 .Enjoy your day with McCain snacks 🥳</a:t>
            </a:r>
            <a:r>
              <a:rPr lang="en-IN" dirty="0">
                <a:latin typeface="Calisto MT" panose="02040603050505030304" pitchFamily="18" charset="0"/>
              </a:rPr>
              <a:t> </a:t>
            </a:r>
          </a:p>
        </p:txBody>
      </p:sp>
      <p:pic>
        <p:nvPicPr>
          <p:cNvPr id="2" name="Picture 1">
            <a:extLst>
              <a:ext uri="{FF2B5EF4-FFF2-40B4-BE49-F238E27FC236}">
                <a16:creationId xmlns:a16="http://schemas.microsoft.com/office/drawing/2014/main" id="{6893D290-FAA5-AAF8-5B3A-096FB6DC8CB8}"/>
              </a:ext>
            </a:extLst>
          </p:cNvPr>
          <p:cNvPicPr>
            <a:picLocks noChangeAspect="1"/>
          </p:cNvPicPr>
          <p:nvPr/>
        </p:nvPicPr>
        <p:blipFill>
          <a:blip r:embed="rId2"/>
          <a:stretch>
            <a:fillRect/>
          </a:stretch>
        </p:blipFill>
        <p:spPr>
          <a:xfrm>
            <a:off x="0" y="-82"/>
            <a:ext cx="951058" cy="810838"/>
          </a:xfrm>
          <a:prstGeom prst="rect">
            <a:avLst/>
          </a:prstGeom>
        </p:spPr>
      </p:pic>
      <p:pic>
        <p:nvPicPr>
          <p:cNvPr id="7" name="Picture 6">
            <a:extLst>
              <a:ext uri="{FF2B5EF4-FFF2-40B4-BE49-F238E27FC236}">
                <a16:creationId xmlns:a16="http://schemas.microsoft.com/office/drawing/2014/main" id="{610B9111-62AD-3BEF-C5EE-3F00B940E434}"/>
              </a:ext>
            </a:extLst>
          </p:cNvPr>
          <p:cNvPicPr>
            <a:picLocks noChangeAspect="1"/>
          </p:cNvPicPr>
          <p:nvPr/>
        </p:nvPicPr>
        <p:blipFill>
          <a:blip r:embed="rId3"/>
          <a:stretch>
            <a:fillRect/>
          </a:stretch>
        </p:blipFill>
        <p:spPr>
          <a:xfrm>
            <a:off x="6409532" y="810756"/>
            <a:ext cx="2271805" cy="409604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0922C3-DB79-0545-050E-6F72D41E7421}"/>
              </a:ext>
            </a:extLst>
          </p:cNvPr>
          <p:cNvSpPr txBox="1"/>
          <p:nvPr/>
        </p:nvSpPr>
        <p:spPr>
          <a:xfrm>
            <a:off x="271780" y="323958"/>
            <a:ext cx="5946140" cy="4001095"/>
          </a:xfrm>
          <a:prstGeom prst="rect">
            <a:avLst/>
          </a:prstGeom>
          <a:noFill/>
        </p:spPr>
        <p:txBody>
          <a:bodyPr wrap="square">
            <a:spAutoFit/>
          </a:bodyPr>
          <a:lstStyle/>
          <a:p>
            <a:r>
              <a:rPr lang="en-US" sz="2000" b="1" u="sng" dirty="0">
                <a:latin typeface="Calisto MT" panose="02040603050505030304" pitchFamily="18" charset="0"/>
              </a:rPr>
              <a:t>DRIVING WEBSITE TRAFFIC CAMPAIGN :</a:t>
            </a:r>
          </a:p>
          <a:p>
            <a:endParaRPr lang="en-US" dirty="0">
              <a:latin typeface="Calisto MT" panose="02040603050505030304" pitchFamily="18" charset="0"/>
            </a:endParaRPr>
          </a:p>
          <a:p>
            <a:r>
              <a:rPr lang="en-US" dirty="0">
                <a:latin typeface="Calisto MT" panose="02040603050505030304" pitchFamily="18" charset="0"/>
              </a:rPr>
              <a:t>Campaign objective       : Website traffic</a:t>
            </a:r>
          </a:p>
          <a:p>
            <a:r>
              <a:rPr lang="en-US" dirty="0">
                <a:latin typeface="Calisto MT" panose="02040603050505030304" pitchFamily="18" charset="0"/>
              </a:rPr>
              <a:t>Location                         : India</a:t>
            </a:r>
          </a:p>
          <a:p>
            <a:r>
              <a:rPr lang="en-US" dirty="0">
                <a:latin typeface="Calisto MT" panose="02040603050505030304" pitchFamily="18" charset="0"/>
              </a:rPr>
              <a:t>Age                                 : 15 - 55</a:t>
            </a:r>
          </a:p>
          <a:p>
            <a:r>
              <a:rPr lang="en-US" dirty="0">
                <a:latin typeface="Calisto MT" panose="02040603050505030304" pitchFamily="18" charset="0"/>
              </a:rPr>
              <a:t>Gender                            : All genders</a:t>
            </a:r>
          </a:p>
          <a:p>
            <a:r>
              <a:rPr lang="en-US" dirty="0">
                <a:latin typeface="Calisto MT" panose="02040603050505030304" pitchFamily="18" charset="0"/>
              </a:rPr>
              <a:t>Performance goal           : </a:t>
            </a:r>
            <a:r>
              <a:rPr lang="en-US" b="0" i="0" dirty="0">
                <a:effectLst/>
                <a:latin typeface="Calisto MT" panose="02040603050505030304" pitchFamily="18" charset="0"/>
              </a:rPr>
              <a:t>Maximize number of links clicks</a:t>
            </a:r>
          </a:p>
          <a:p>
            <a:pPr algn="l"/>
            <a:r>
              <a:rPr lang="en-US" b="0" i="0" dirty="0">
                <a:solidFill>
                  <a:srgbClr val="1C1E21"/>
                </a:solidFill>
                <a:effectLst/>
                <a:latin typeface="Calisto MT" panose="02040603050505030304" pitchFamily="18" charset="0"/>
              </a:rPr>
              <a:t>Estimated audience size  :</a:t>
            </a:r>
            <a:r>
              <a:rPr lang="en-IN" i="0" dirty="0">
                <a:solidFill>
                  <a:srgbClr val="1C1E21"/>
                </a:solidFill>
                <a:effectLst/>
                <a:latin typeface="Calisto MT" panose="02040603050505030304" pitchFamily="18" charset="0"/>
              </a:rPr>
              <a:t>248,100,000 - 291,900,000</a:t>
            </a:r>
            <a:endParaRPr lang="en-US" i="0" dirty="0">
              <a:solidFill>
                <a:srgbClr val="1C1E21"/>
              </a:solidFill>
              <a:effectLst/>
              <a:latin typeface="Calisto MT" panose="02040603050505030304" pitchFamily="18" charset="0"/>
            </a:endParaRPr>
          </a:p>
          <a:p>
            <a:r>
              <a:rPr lang="en-US" dirty="0">
                <a:latin typeface="Calisto MT" panose="02040603050505030304" pitchFamily="18" charset="0"/>
              </a:rPr>
              <a:t>Daily budget                    : 800rs</a:t>
            </a:r>
          </a:p>
          <a:p>
            <a:r>
              <a:rPr lang="en-US" dirty="0">
                <a:latin typeface="Calisto MT" panose="02040603050505030304" pitchFamily="18" charset="0"/>
              </a:rPr>
              <a:t>Estimated daily reach      : </a:t>
            </a:r>
            <a:r>
              <a:rPr lang="en-IN" i="0" dirty="0">
                <a:effectLst/>
                <a:latin typeface="Calisto MT" panose="02040603050505030304" pitchFamily="18" charset="0"/>
              </a:rPr>
              <a:t>8.4K-24K</a:t>
            </a:r>
          </a:p>
          <a:p>
            <a:r>
              <a:rPr lang="en-IN" dirty="0">
                <a:latin typeface="Calisto MT" panose="02040603050505030304" pitchFamily="18" charset="0"/>
              </a:rPr>
              <a:t>Estimated link reach        : </a:t>
            </a:r>
            <a:r>
              <a:rPr lang="en-IN" i="0" dirty="0">
                <a:effectLst/>
                <a:latin typeface="Calisto MT" panose="02040603050505030304" pitchFamily="18" charset="0"/>
              </a:rPr>
              <a:t>233-673</a:t>
            </a:r>
            <a:endParaRPr lang="en-US" dirty="0">
              <a:latin typeface="Calisto MT" panose="02040603050505030304" pitchFamily="18" charset="0"/>
            </a:endParaRPr>
          </a:p>
          <a:p>
            <a:r>
              <a:rPr lang="en-US" dirty="0">
                <a:latin typeface="Calisto MT" panose="02040603050505030304" pitchFamily="18" charset="0"/>
              </a:rPr>
              <a:t>Interests                           : Food and drink , snack food </a:t>
            </a:r>
          </a:p>
          <a:p>
            <a:r>
              <a:rPr lang="en-US" dirty="0">
                <a:latin typeface="Calisto MT" panose="02040603050505030304" pitchFamily="18" charset="0"/>
              </a:rPr>
              <a:t>Primary text                     : Family's favorite snack item 😽 enjoy each and every bite 😍</a:t>
            </a:r>
            <a:endParaRPr lang="en-IN" dirty="0">
              <a:latin typeface="Calisto MT" panose="02040603050505030304" pitchFamily="18" charset="0"/>
            </a:endParaRPr>
          </a:p>
        </p:txBody>
      </p:sp>
      <p:pic>
        <p:nvPicPr>
          <p:cNvPr id="2" name="Picture 1">
            <a:extLst>
              <a:ext uri="{FF2B5EF4-FFF2-40B4-BE49-F238E27FC236}">
                <a16:creationId xmlns:a16="http://schemas.microsoft.com/office/drawing/2014/main" id="{E7F4D242-C1F8-56E6-468A-36D6C925D168}"/>
              </a:ext>
            </a:extLst>
          </p:cNvPr>
          <p:cNvPicPr>
            <a:picLocks noChangeAspect="1"/>
          </p:cNvPicPr>
          <p:nvPr/>
        </p:nvPicPr>
        <p:blipFill>
          <a:blip r:embed="rId2"/>
          <a:stretch>
            <a:fillRect/>
          </a:stretch>
        </p:blipFill>
        <p:spPr>
          <a:xfrm>
            <a:off x="-34415" y="0"/>
            <a:ext cx="951058" cy="810838"/>
          </a:xfrm>
          <a:prstGeom prst="rect">
            <a:avLst/>
          </a:prstGeom>
        </p:spPr>
      </p:pic>
      <p:pic>
        <p:nvPicPr>
          <p:cNvPr id="6" name="Picture 5">
            <a:extLst>
              <a:ext uri="{FF2B5EF4-FFF2-40B4-BE49-F238E27FC236}">
                <a16:creationId xmlns:a16="http://schemas.microsoft.com/office/drawing/2014/main" id="{FC515AA6-7BE5-C5D3-1416-132FB12DFBF6}"/>
              </a:ext>
            </a:extLst>
          </p:cNvPr>
          <p:cNvPicPr>
            <a:picLocks noChangeAspect="1"/>
          </p:cNvPicPr>
          <p:nvPr/>
        </p:nvPicPr>
        <p:blipFill rotWithShape="1">
          <a:blip r:embed="rId3"/>
          <a:srcRect t="10122"/>
          <a:stretch/>
        </p:blipFill>
        <p:spPr>
          <a:xfrm>
            <a:off x="6409815" y="651190"/>
            <a:ext cx="2177248" cy="395086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shot (8)"/>
          <p:cNvPicPr>
            <a:picLocks noChangeAspect="1"/>
          </p:cNvPicPr>
          <p:nvPr/>
        </p:nvPicPr>
        <p:blipFill>
          <a:blip r:embed="rId2"/>
          <a:srcRect l="3354" t="31741" r="79646" b="15802"/>
          <a:stretch>
            <a:fillRect/>
          </a:stretch>
        </p:blipFill>
        <p:spPr>
          <a:xfrm>
            <a:off x="6481824" y="539145"/>
            <a:ext cx="2472523" cy="429381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 name="TextBox 2">
            <a:extLst>
              <a:ext uri="{FF2B5EF4-FFF2-40B4-BE49-F238E27FC236}">
                <a16:creationId xmlns:a16="http://schemas.microsoft.com/office/drawing/2014/main" id="{81F86852-938C-2CA5-CA5D-E943101D96FE}"/>
              </a:ext>
            </a:extLst>
          </p:cNvPr>
          <p:cNvSpPr txBox="1"/>
          <p:nvPr/>
        </p:nvSpPr>
        <p:spPr>
          <a:xfrm>
            <a:off x="136313" y="539145"/>
            <a:ext cx="6629400" cy="4278094"/>
          </a:xfrm>
          <a:prstGeom prst="rect">
            <a:avLst/>
          </a:prstGeom>
          <a:noFill/>
        </p:spPr>
        <p:txBody>
          <a:bodyPr wrap="square">
            <a:spAutoFit/>
          </a:bodyPr>
          <a:lstStyle/>
          <a:p>
            <a:r>
              <a:rPr lang="en-US" sz="2000" b="1" u="sng" dirty="0">
                <a:latin typeface="Calisto MT" panose="02040603050505030304" pitchFamily="18" charset="0"/>
              </a:rPr>
              <a:t>LEAD GENERATION CAMPAIGN :</a:t>
            </a:r>
          </a:p>
          <a:p>
            <a:endParaRPr lang="en-US" dirty="0">
              <a:latin typeface="Calisto MT" panose="02040603050505030304" pitchFamily="18" charset="0"/>
            </a:endParaRPr>
          </a:p>
          <a:p>
            <a:r>
              <a:rPr lang="en-US" dirty="0">
                <a:latin typeface="Calisto MT" panose="02040603050505030304" pitchFamily="18" charset="0"/>
              </a:rPr>
              <a:t>Targeting :-</a:t>
            </a:r>
          </a:p>
          <a:p>
            <a:r>
              <a:rPr lang="en-US" dirty="0">
                <a:latin typeface="Calisto MT" panose="02040603050505030304" pitchFamily="18" charset="0"/>
              </a:rPr>
              <a:t>Campaign objective          : Leads </a:t>
            </a:r>
          </a:p>
          <a:p>
            <a:r>
              <a:rPr lang="en-US" dirty="0">
                <a:latin typeface="Calisto MT" panose="02040603050505030304" pitchFamily="18" charset="0"/>
              </a:rPr>
              <a:t>Location                            : India</a:t>
            </a:r>
          </a:p>
          <a:p>
            <a:r>
              <a:rPr lang="en-US" dirty="0">
                <a:latin typeface="Calisto MT" panose="02040603050505030304" pitchFamily="18" charset="0"/>
              </a:rPr>
              <a:t>Age                                    : 15 – 55</a:t>
            </a:r>
          </a:p>
          <a:p>
            <a:r>
              <a:rPr lang="en-US" dirty="0">
                <a:latin typeface="Calisto MT" panose="02040603050505030304" pitchFamily="18" charset="0"/>
              </a:rPr>
              <a:t>Gender                               : All genders</a:t>
            </a:r>
          </a:p>
          <a:p>
            <a:r>
              <a:rPr lang="en-US" dirty="0">
                <a:latin typeface="Calisto MT" panose="02040603050505030304" pitchFamily="18" charset="0"/>
              </a:rPr>
              <a:t>Performance goal              : Maximize reach of ads </a:t>
            </a:r>
          </a:p>
          <a:p>
            <a:r>
              <a:rPr lang="en-US" b="0" i="0" dirty="0">
                <a:solidFill>
                  <a:srgbClr val="1C1E21"/>
                </a:solidFill>
                <a:effectLst/>
                <a:latin typeface="Calisto MT" panose="02040603050505030304" pitchFamily="18" charset="0"/>
              </a:rPr>
              <a:t>Estimated audience size    :</a:t>
            </a:r>
            <a:r>
              <a:rPr lang="en-IN" b="0" i="0" dirty="0">
                <a:solidFill>
                  <a:srgbClr val="1C1E21"/>
                </a:solidFill>
                <a:effectLst/>
                <a:latin typeface="Calisto MT" panose="02040603050505030304" pitchFamily="18" charset="0"/>
              </a:rPr>
              <a:t>435,200,000 - 512,000,000</a:t>
            </a:r>
            <a:endParaRPr lang="en-US" b="0" i="0" dirty="0">
              <a:solidFill>
                <a:srgbClr val="1C1E21"/>
              </a:solidFill>
              <a:effectLst/>
              <a:latin typeface="Calisto MT" panose="02040603050505030304" pitchFamily="18" charset="0"/>
            </a:endParaRPr>
          </a:p>
          <a:p>
            <a:r>
              <a:rPr lang="en-US" dirty="0">
                <a:latin typeface="Calisto MT" panose="02040603050505030304" pitchFamily="18" charset="0"/>
              </a:rPr>
              <a:t>Daily budget                      : 800rs</a:t>
            </a:r>
          </a:p>
          <a:p>
            <a:r>
              <a:rPr lang="en-US" dirty="0">
                <a:latin typeface="Calisto MT" panose="02040603050505030304" pitchFamily="18" charset="0"/>
              </a:rPr>
              <a:t>Estimated daily reach        : </a:t>
            </a:r>
            <a:r>
              <a:rPr lang="en-IN" i="0" dirty="0">
                <a:effectLst/>
                <a:latin typeface="Calisto MT" panose="02040603050505030304" pitchFamily="18" charset="0"/>
              </a:rPr>
              <a:t>3.6K-10K</a:t>
            </a:r>
          </a:p>
          <a:p>
            <a:r>
              <a:rPr lang="en-IN" dirty="0">
                <a:latin typeface="Calisto MT" panose="02040603050505030304" pitchFamily="18" charset="0"/>
              </a:rPr>
              <a:t>Estimated leads                  :14-40</a:t>
            </a:r>
            <a:endParaRPr lang="en-US" dirty="0">
              <a:latin typeface="Calisto MT" panose="02040603050505030304" pitchFamily="18" charset="0"/>
            </a:endParaRPr>
          </a:p>
          <a:p>
            <a:r>
              <a:rPr lang="en-US" dirty="0">
                <a:latin typeface="Calisto MT" panose="02040603050505030304" pitchFamily="18" charset="0"/>
              </a:rPr>
              <a:t>Interests                             : Food and drink ,snack food </a:t>
            </a:r>
          </a:p>
          <a:p>
            <a:r>
              <a:rPr lang="en-US" dirty="0">
                <a:latin typeface="Calisto MT" panose="02040603050505030304" pitchFamily="18" charset="0"/>
              </a:rPr>
              <a:t>Primary text                       :</a:t>
            </a:r>
            <a:r>
              <a:rPr lang="en-US" b="0" i="0" dirty="0">
                <a:solidFill>
                  <a:srgbClr val="212A34"/>
                </a:solidFill>
                <a:effectLst/>
                <a:latin typeface="Calisto MT" panose="02040603050505030304" pitchFamily="18" charset="0"/>
              </a:rPr>
              <a:t>McCain veggies for happy and sweet families 😍 and delicious and healthy food😘</a:t>
            </a:r>
            <a:endParaRPr lang="en-IN" dirty="0">
              <a:latin typeface="Calisto MT" panose="02040603050505030304" pitchFamily="18" charset="0"/>
            </a:endParaRPr>
          </a:p>
        </p:txBody>
      </p:sp>
      <p:pic>
        <p:nvPicPr>
          <p:cNvPr id="2" name="Picture 1">
            <a:extLst>
              <a:ext uri="{FF2B5EF4-FFF2-40B4-BE49-F238E27FC236}">
                <a16:creationId xmlns:a16="http://schemas.microsoft.com/office/drawing/2014/main" id="{8B8DF674-B2D4-5F06-9A36-B251377E4B91}"/>
              </a:ext>
            </a:extLst>
          </p:cNvPr>
          <p:cNvPicPr>
            <a:picLocks noChangeAspect="1"/>
          </p:cNvPicPr>
          <p:nvPr/>
        </p:nvPicPr>
        <p:blipFill>
          <a:blip r:embed="rId3"/>
          <a:stretch>
            <a:fillRect/>
          </a:stretch>
        </p:blipFill>
        <p:spPr>
          <a:xfrm>
            <a:off x="0" y="0"/>
            <a:ext cx="951058" cy="81083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C89CF7-36A0-274E-FB92-D5BAE4A18B33}"/>
              </a:ext>
            </a:extLst>
          </p:cNvPr>
          <p:cNvSpPr txBox="1"/>
          <p:nvPr/>
        </p:nvSpPr>
        <p:spPr>
          <a:xfrm>
            <a:off x="475529" y="402060"/>
            <a:ext cx="8496300" cy="4801314"/>
          </a:xfrm>
          <a:prstGeom prst="rect">
            <a:avLst/>
          </a:prstGeom>
          <a:noFill/>
        </p:spPr>
        <p:txBody>
          <a:bodyPr wrap="square">
            <a:spAutoFit/>
          </a:bodyPr>
          <a:lstStyle/>
          <a:p>
            <a:r>
              <a:rPr lang="en-US" b="1" u="sng" dirty="0">
                <a:latin typeface="Calisto MT" panose="02040603050505030304" pitchFamily="18" charset="0"/>
                <a:ea typeface="PMingLiU-ExtB" panose="02020500000000000000" pitchFamily="18" charset="-120"/>
              </a:rPr>
              <a:t>LOGO</a:t>
            </a:r>
            <a:r>
              <a:rPr lang="en-US" b="1" dirty="0">
                <a:latin typeface="Calisto MT" panose="02040603050505030304" pitchFamily="18" charset="0"/>
                <a:ea typeface="PMingLiU-ExtB" panose="02020500000000000000" pitchFamily="18" charset="-120"/>
              </a:rPr>
              <a:t> :</a:t>
            </a:r>
          </a:p>
          <a:p>
            <a:pPr marL="0" lvl="0" indent="0" rtl="0">
              <a:spcBef>
                <a:spcPts val="0"/>
              </a:spcBef>
              <a:spcAft>
                <a:spcPts val="0"/>
              </a:spcAft>
              <a:buNone/>
            </a:pPr>
            <a:endParaRPr lang="en-US" b="1" u="sng" dirty="0">
              <a:latin typeface="Calisto MT" panose="02040603050505030304" pitchFamily="18" charset="0"/>
              <a:ea typeface="PMingLiU-ExtB" panose="02020500000000000000" pitchFamily="18" charset="-120"/>
            </a:endParaRPr>
          </a:p>
          <a:p>
            <a:pPr marL="0" lvl="0" indent="0" rtl="0">
              <a:spcBef>
                <a:spcPts val="0"/>
              </a:spcBef>
              <a:spcAft>
                <a:spcPts val="0"/>
              </a:spcAft>
              <a:buNone/>
            </a:pPr>
            <a:endParaRPr lang="en-US" b="1" u="sng" dirty="0">
              <a:latin typeface="Calisto MT" panose="02040603050505030304" pitchFamily="18" charset="0"/>
              <a:ea typeface="PMingLiU-ExtB" panose="02020500000000000000" pitchFamily="18" charset="-120"/>
            </a:endParaRPr>
          </a:p>
          <a:p>
            <a:pPr marL="0" lvl="0" indent="0" rtl="0">
              <a:spcBef>
                <a:spcPts val="0"/>
              </a:spcBef>
              <a:spcAft>
                <a:spcPts val="0"/>
              </a:spcAft>
              <a:buNone/>
            </a:pPr>
            <a:endParaRPr lang="en-US" b="1" u="sng" dirty="0">
              <a:latin typeface="Calisto MT" panose="02040603050505030304" pitchFamily="18" charset="0"/>
              <a:ea typeface="PMingLiU-ExtB" panose="02020500000000000000" pitchFamily="18" charset="-120"/>
            </a:endParaRPr>
          </a:p>
          <a:p>
            <a:pPr marL="0" lvl="0" indent="0" rtl="0">
              <a:spcBef>
                <a:spcPts val="0"/>
              </a:spcBef>
              <a:spcAft>
                <a:spcPts val="0"/>
              </a:spcAft>
              <a:buNone/>
            </a:pPr>
            <a:endParaRPr lang="en-US" b="1" u="sng" dirty="0">
              <a:latin typeface="Calisto MT" panose="02040603050505030304" pitchFamily="18" charset="0"/>
              <a:ea typeface="PMingLiU-ExtB" panose="02020500000000000000" pitchFamily="18" charset="-120"/>
            </a:endParaRPr>
          </a:p>
          <a:p>
            <a:pPr marL="0" lvl="0" indent="0" rtl="0">
              <a:spcBef>
                <a:spcPts val="0"/>
              </a:spcBef>
              <a:spcAft>
                <a:spcPts val="0"/>
              </a:spcAft>
              <a:buNone/>
            </a:pPr>
            <a:r>
              <a:rPr lang="en-US" b="1" u="sng" dirty="0">
                <a:latin typeface="Calisto MT" panose="02040603050505030304" pitchFamily="18" charset="0"/>
                <a:ea typeface="PMingLiU-ExtB" panose="02020500000000000000" pitchFamily="18" charset="-120"/>
              </a:rPr>
              <a:t>               </a:t>
            </a:r>
          </a:p>
          <a:p>
            <a:pPr marL="0" lvl="0" indent="0" rtl="0">
              <a:spcBef>
                <a:spcPts val="0"/>
              </a:spcBef>
              <a:spcAft>
                <a:spcPts val="0"/>
              </a:spcAft>
              <a:buNone/>
            </a:pPr>
            <a:r>
              <a:rPr lang="en-US" b="1" dirty="0">
                <a:latin typeface="Calisto MT" panose="02040603050505030304" pitchFamily="18" charset="0"/>
                <a:ea typeface="PMingLiU-ExtB" panose="02020500000000000000" pitchFamily="18" charset="-120"/>
              </a:rPr>
              <a:t>                     ( 1957 – NOW )                          ( 2013 – 2018 ) </a:t>
            </a:r>
          </a:p>
          <a:p>
            <a:pPr marL="0" lvl="0" indent="0" rtl="0">
              <a:spcBef>
                <a:spcPts val="0"/>
              </a:spcBef>
              <a:spcAft>
                <a:spcPts val="0"/>
              </a:spcAft>
              <a:buNone/>
            </a:pPr>
            <a:endParaRPr lang="en-US" b="1" u="sng" dirty="0">
              <a:latin typeface="Calisto MT" panose="02040603050505030304" pitchFamily="18" charset="0"/>
              <a:ea typeface="PMingLiU-ExtB" panose="02020500000000000000" pitchFamily="18" charset="-120"/>
            </a:endParaRPr>
          </a:p>
          <a:p>
            <a:pPr marL="0" lvl="0" indent="0" rtl="0">
              <a:spcBef>
                <a:spcPts val="0"/>
              </a:spcBef>
              <a:spcAft>
                <a:spcPts val="0"/>
              </a:spcAft>
              <a:buNone/>
            </a:pPr>
            <a:r>
              <a:rPr lang="en-US" b="1" u="sng" dirty="0">
                <a:latin typeface="Calisto MT" panose="02040603050505030304" pitchFamily="18" charset="0"/>
                <a:ea typeface="PMingLiU-ExtB" panose="02020500000000000000" pitchFamily="18" charset="-120"/>
              </a:rPr>
              <a:t>MISSION/VALUES</a:t>
            </a:r>
            <a:r>
              <a:rPr lang="en-US" b="1" dirty="0">
                <a:latin typeface="Calisto MT" panose="02040603050505030304" pitchFamily="18" charset="0"/>
                <a:ea typeface="PMingLiU-ExtB" panose="02020500000000000000" pitchFamily="18" charset="-120"/>
              </a:rPr>
              <a:t>:</a:t>
            </a:r>
          </a:p>
          <a:p>
            <a:pPr lvl="0"/>
            <a:r>
              <a:rPr lang="en-US" dirty="0">
                <a:latin typeface="Calisto MT" panose="02040603050505030304" pitchFamily="18" charset="0"/>
                <a:ea typeface="PMingLiU-ExtB" panose="02020500000000000000" pitchFamily="18" charset="-120"/>
              </a:rPr>
              <a:t>   McCain’s vision and mission is to 'Celebrating real connections through delicious, planet-friendly food .</a:t>
            </a:r>
          </a:p>
          <a:p>
            <a:pPr marL="0" lvl="0" indent="0" rtl="0">
              <a:spcBef>
                <a:spcPts val="0"/>
              </a:spcBef>
              <a:spcAft>
                <a:spcPts val="0"/>
              </a:spcAft>
              <a:buNone/>
            </a:pPr>
            <a:endParaRPr lang="en-US" b="1" dirty="0">
              <a:latin typeface="Calisto MT" panose="02040603050505030304" pitchFamily="18" charset="0"/>
              <a:ea typeface="PMingLiU-ExtB" panose="02020500000000000000" pitchFamily="18" charset="-120"/>
            </a:endParaRPr>
          </a:p>
          <a:p>
            <a:pPr marL="0" lvl="0" indent="0" rtl="0">
              <a:spcBef>
                <a:spcPts val="0"/>
              </a:spcBef>
              <a:spcAft>
                <a:spcPts val="0"/>
              </a:spcAft>
              <a:buNone/>
            </a:pPr>
            <a:r>
              <a:rPr lang="en-US" b="1" u="sng" dirty="0">
                <a:latin typeface="Calisto MT" panose="02040603050505030304" pitchFamily="18" charset="0"/>
                <a:ea typeface="PMingLiU-ExtB" panose="02020500000000000000" pitchFamily="18" charset="-120"/>
              </a:rPr>
              <a:t>USP</a:t>
            </a:r>
            <a:r>
              <a:rPr lang="en-US" b="1" dirty="0">
                <a:latin typeface="Calisto MT" panose="02040603050505030304" pitchFamily="18" charset="0"/>
                <a:ea typeface="PMingLiU-ExtB" panose="02020500000000000000" pitchFamily="18" charset="-120"/>
              </a:rPr>
              <a:t> : </a:t>
            </a:r>
            <a:r>
              <a:rPr lang="en-US" b="1" dirty="0">
                <a:solidFill>
                  <a:srgbClr val="002060"/>
                </a:solidFill>
                <a:latin typeface="Calisto MT" panose="02040603050505030304" pitchFamily="18" charset="0"/>
                <a:ea typeface="PMingLiU-ExtB" panose="02020500000000000000" pitchFamily="18" charset="-120"/>
              </a:rPr>
              <a:t> </a:t>
            </a:r>
            <a:r>
              <a:rPr lang="en-US" dirty="0">
                <a:solidFill>
                  <a:srgbClr val="C00000"/>
                </a:solidFill>
                <a:latin typeface="Calisto MT" panose="02040603050505030304" pitchFamily="18" charset="0"/>
                <a:ea typeface="PMingLiU-ExtB" panose="02020500000000000000" pitchFamily="18" charset="-120"/>
                <a:hlinkClick r:id="rId2">
                  <a:extLst>
                    <a:ext uri="{A12FA001-AC4F-418D-AE19-62706E023703}">
                      <ahyp:hlinkClr xmlns:ahyp="http://schemas.microsoft.com/office/drawing/2018/hyperlinkcolor" val="tx"/>
                    </a:ext>
                  </a:extLst>
                </a:hlinkClick>
              </a:rPr>
              <a:t>https://www.mccain.com/</a:t>
            </a:r>
            <a:endParaRPr lang="en-US" dirty="0">
              <a:solidFill>
                <a:srgbClr val="C00000"/>
              </a:solidFill>
              <a:latin typeface="Calisto MT" panose="02040603050505030304" pitchFamily="18" charset="0"/>
              <a:ea typeface="PMingLiU-ExtB" panose="02020500000000000000" pitchFamily="18" charset="-120"/>
            </a:endParaRPr>
          </a:p>
          <a:p>
            <a:pPr marL="0" lvl="0" indent="0" rtl="0">
              <a:spcBef>
                <a:spcPts val="0"/>
              </a:spcBef>
              <a:spcAft>
                <a:spcPts val="0"/>
              </a:spcAft>
              <a:buNone/>
            </a:pPr>
            <a:endParaRPr lang="en-US" b="1" dirty="0">
              <a:solidFill>
                <a:srgbClr val="FFC000"/>
              </a:solidFill>
              <a:latin typeface="Calisto MT" panose="02040603050505030304" pitchFamily="18" charset="0"/>
              <a:ea typeface="PMingLiU-ExtB" panose="02020500000000000000" pitchFamily="18" charset="-120"/>
            </a:endParaRPr>
          </a:p>
          <a:p>
            <a:pPr marL="0" lvl="0" indent="0" rtl="0">
              <a:spcBef>
                <a:spcPts val="0"/>
              </a:spcBef>
              <a:spcAft>
                <a:spcPts val="0"/>
              </a:spcAft>
              <a:buNone/>
            </a:pPr>
            <a:r>
              <a:rPr lang="en-US" dirty="0">
                <a:latin typeface="Calisto MT" panose="02040603050505030304" pitchFamily="18" charset="0"/>
                <a:ea typeface="PMingLiU-ExtB" panose="02020500000000000000" pitchFamily="18" charset="-120"/>
              </a:rPr>
              <a:t>The USP of McCain is providing content that helps  and guides clients to make  the best selection for their frozen foods and appetizers with all round sales .</a:t>
            </a:r>
          </a:p>
          <a:p>
            <a:endParaRPr lang="en-US" dirty="0">
              <a:latin typeface="Calisto MT" panose="02040603050505030304" pitchFamily="18" charset="0"/>
              <a:ea typeface="PMingLiU-ExtB" panose="02020500000000000000" pitchFamily="18" charset="-120"/>
            </a:endParaRPr>
          </a:p>
        </p:txBody>
      </p:sp>
      <p:pic>
        <p:nvPicPr>
          <p:cNvPr id="4" name="Picture 3" descr="download.png">
            <a:extLst>
              <a:ext uri="{FF2B5EF4-FFF2-40B4-BE49-F238E27FC236}">
                <a16:creationId xmlns:a16="http://schemas.microsoft.com/office/drawing/2014/main" id="{2C048EA9-731D-0DFC-AFF0-25388FF49A35}"/>
              </a:ext>
            </a:extLst>
          </p:cNvPr>
          <p:cNvPicPr>
            <a:picLocks noChangeAspect="1"/>
          </p:cNvPicPr>
          <p:nvPr/>
        </p:nvPicPr>
        <p:blipFill>
          <a:blip r:embed="rId3"/>
          <a:stretch>
            <a:fillRect/>
          </a:stretch>
        </p:blipFill>
        <p:spPr>
          <a:xfrm>
            <a:off x="1426587" y="864266"/>
            <a:ext cx="2522013" cy="102319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6" name="Picture 5">
            <a:extLst>
              <a:ext uri="{FF2B5EF4-FFF2-40B4-BE49-F238E27FC236}">
                <a16:creationId xmlns:a16="http://schemas.microsoft.com/office/drawing/2014/main" id="{8C98605B-3FF2-3547-D502-9AC960FAA077}"/>
              </a:ext>
            </a:extLst>
          </p:cNvPr>
          <p:cNvPicPr>
            <a:picLocks noChangeAspect="1"/>
          </p:cNvPicPr>
          <p:nvPr/>
        </p:nvPicPr>
        <p:blipFill rotWithShape="1">
          <a:blip r:embed="rId4"/>
          <a:srcRect l="15423" t="32903" r="15875" b="33048"/>
          <a:stretch/>
        </p:blipFill>
        <p:spPr>
          <a:xfrm>
            <a:off x="4424129" y="507181"/>
            <a:ext cx="2613763" cy="129540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7" name="Picture 6">
            <a:extLst>
              <a:ext uri="{FF2B5EF4-FFF2-40B4-BE49-F238E27FC236}">
                <a16:creationId xmlns:a16="http://schemas.microsoft.com/office/drawing/2014/main" id="{D26BA1B0-0F4B-7D80-6D01-70835D79BB09}"/>
              </a:ext>
            </a:extLst>
          </p:cNvPr>
          <p:cNvPicPr>
            <a:picLocks noChangeAspect="1"/>
          </p:cNvPicPr>
          <p:nvPr/>
        </p:nvPicPr>
        <p:blipFill>
          <a:blip r:embed="rId5"/>
          <a:stretch>
            <a:fillRect/>
          </a:stretch>
        </p:blipFill>
        <p:spPr>
          <a:xfrm>
            <a:off x="0" y="0"/>
            <a:ext cx="951058" cy="810838"/>
          </a:xfrm>
          <a:prstGeom prst="rect">
            <a:avLst/>
          </a:prstGeom>
        </p:spPr>
      </p:pic>
    </p:spTree>
    <p:extLst>
      <p:ext uri="{BB962C8B-B14F-4D97-AF65-F5344CB8AC3E}">
        <p14:creationId xmlns:p14="http://schemas.microsoft.com/office/powerpoint/2010/main" val="28607678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p:nvPr/>
        </p:nvSpPr>
        <p:spPr>
          <a:xfrm>
            <a:off x="341141" y="0"/>
            <a:ext cx="8461717" cy="203437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2800" b="1" u="sng" dirty="0">
                <a:solidFill>
                  <a:srgbClr val="434343"/>
                </a:solidFill>
                <a:effectLst>
                  <a:outerShdw blurRad="38100" dist="38100" dir="2700000" algn="tl">
                    <a:srgbClr val="000000">
                      <a:alpha val="43137"/>
                    </a:srgbClr>
                  </a:outerShdw>
                </a:effectLst>
                <a:latin typeface="Calisto MT" panose="02040603050505030304" pitchFamily="18" charset="0"/>
              </a:rPr>
              <a:t>EMAIL AD CAMPAIGN </a:t>
            </a:r>
          </a:p>
          <a:p>
            <a:pPr marL="0" lvl="0" indent="0" algn="l" rtl="0">
              <a:lnSpc>
                <a:spcPct val="115000"/>
              </a:lnSpc>
              <a:spcBef>
                <a:spcPts val="0"/>
              </a:spcBef>
              <a:spcAft>
                <a:spcPts val="0"/>
              </a:spcAft>
              <a:buNone/>
            </a:pPr>
            <a:r>
              <a:rPr lang="en-US" sz="2800" b="1" dirty="0">
                <a:solidFill>
                  <a:srgbClr val="434343"/>
                </a:solidFill>
                <a:latin typeface="Calisto MT" panose="02040603050505030304" pitchFamily="18" charset="0"/>
              </a:rPr>
              <a:t> </a:t>
            </a:r>
            <a:r>
              <a:rPr lang="en-US" sz="2100" b="1" dirty="0">
                <a:solidFill>
                  <a:srgbClr val="434343"/>
                </a:solidFill>
                <a:latin typeface="Calisto MT" panose="02040603050505030304" pitchFamily="18" charset="0"/>
              </a:rPr>
              <a:t> </a:t>
            </a:r>
            <a:r>
              <a:rPr lang="en-US" sz="2000" b="1" u="sng" dirty="0">
                <a:solidFill>
                  <a:srgbClr val="434343"/>
                </a:solidFill>
                <a:latin typeface="Calisto MT" panose="02040603050505030304" pitchFamily="18" charset="0"/>
              </a:rPr>
              <a:t>BRAND AWARENESS  </a:t>
            </a:r>
            <a:r>
              <a:rPr lang="en-US" sz="2000" dirty="0">
                <a:solidFill>
                  <a:srgbClr val="434343"/>
                </a:solidFill>
                <a:latin typeface="Calisto MT" panose="02040603050505030304" pitchFamily="18" charset="0"/>
              </a:rPr>
              <a:t>: </a:t>
            </a:r>
            <a:r>
              <a:rPr lang="en-US" dirty="0">
                <a:solidFill>
                  <a:srgbClr val="7030A0"/>
                </a:solidFill>
                <a:latin typeface="Calisto MT" panose="02040603050505030304" pitchFamily="18" charset="0"/>
                <a:hlinkClick r:id="rId3">
                  <a:extLst>
                    <a:ext uri="{A12FA001-AC4F-418D-AE19-62706E023703}">
                      <ahyp:hlinkClr xmlns:ahyp="http://schemas.microsoft.com/office/drawing/2018/hyperlinkcolor" val="tx"/>
                    </a:ext>
                  </a:extLst>
                </a:hlinkClick>
              </a:rPr>
              <a:t>https://mailchi.mp/a1f3ef73095d/french-fries</a:t>
            </a:r>
            <a:endParaRPr lang="en-US" dirty="0">
              <a:solidFill>
                <a:srgbClr val="7030A0"/>
              </a:solidFill>
              <a:latin typeface="Calisto MT" panose="02040603050505030304" pitchFamily="18" charset="0"/>
            </a:endParaRPr>
          </a:p>
          <a:p>
            <a:pPr marL="0" lvl="0" indent="0" algn="l" rtl="0">
              <a:lnSpc>
                <a:spcPct val="115000"/>
              </a:lnSpc>
              <a:spcBef>
                <a:spcPts val="0"/>
              </a:spcBef>
              <a:spcAft>
                <a:spcPts val="0"/>
              </a:spcAft>
              <a:buNone/>
            </a:pPr>
            <a:endParaRPr lang="en-US" sz="3200" dirty="0">
              <a:solidFill>
                <a:srgbClr val="434343"/>
              </a:solidFill>
              <a:latin typeface="Calisto MT" panose="02040603050505030304" pitchFamily="18" charset="0"/>
            </a:endParaRPr>
          </a:p>
          <a:p>
            <a:pPr marL="0" lvl="0" indent="0" algn="l" rtl="0">
              <a:spcBef>
                <a:spcPts val="0"/>
              </a:spcBef>
              <a:spcAft>
                <a:spcPts val="0"/>
              </a:spcAft>
              <a:buNone/>
            </a:pPr>
            <a:endParaRPr sz="1900" dirty="0">
              <a:latin typeface="Calisto MT" panose="02040603050505030304" pitchFamily="18" charset="0"/>
            </a:endParaRPr>
          </a:p>
        </p:txBody>
      </p:sp>
      <p:pic>
        <p:nvPicPr>
          <p:cNvPr id="10" name="Picture 9">
            <a:extLst>
              <a:ext uri="{FF2B5EF4-FFF2-40B4-BE49-F238E27FC236}">
                <a16:creationId xmlns:a16="http://schemas.microsoft.com/office/drawing/2014/main" id="{AE5F7B6B-1BEE-CA4A-6EC9-68C59B85D5EC}"/>
              </a:ext>
            </a:extLst>
          </p:cNvPr>
          <p:cNvPicPr>
            <a:picLocks noChangeAspect="1"/>
          </p:cNvPicPr>
          <p:nvPr/>
        </p:nvPicPr>
        <p:blipFill rotWithShape="1">
          <a:blip r:embed="rId4"/>
          <a:srcRect l="38945" t="43152" r="24323" b="15503"/>
          <a:stretch/>
        </p:blipFill>
        <p:spPr>
          <a:xfrm>
            <a:off x="1910982" y="1270001"/>
            <a:ext cx="5322035" cy="336973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 name="Picture 1">
            <a:extLst>
              <a:ext uri="{FF2B5EF4-FFF2-40B4-BE49-F238E27FC236}">
                <a16:creationId xmlns:a16="http://schemas.microsoft.com/office/drawing/2014/main" id="{C0FB9BC8-FE17-5899-59CA-21BD6EE59771}"/>
              </a:ext>
            </a:extLst>
          </p:cNvPr>
          <p:cNvPicPr>
            <a:picLocks noChangeAspect="1"/>
          </p:cNvPicPr>
          <p:nvPr/>
        </p:nvPicPr>
        <p:blipFill>
          <a:blip r:embed="rId5"/>
          <a:stretch>
            <a:fillRect/>
          </a:stretch>
        </p:blipFill>
        <p:spPr>
          <a:xfrm>
            <a:off x="0" y="0"/>
            <a:ext cx="951058" cy="810838"/>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9"/>
          <p:cNvSpPr txBox="1"/>
          <p:nvPr/>
        </p:nvSpPr>
        <p:spPr>
          <a:xfrm>
            <a:off x="766950" y="150254"/>
            <a:ext cx="7610100" cy="109873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000" b="1" u="sng" dirty="0">
                <a:solidFill>
                  <a:srgbClr val="434343"/>
                </a:solidFill>
                <a:latin typeface="Calisto MT" panose="02040603050505030304" pitchFamily="18" charset="0"/>
              </a:rPr>
              <a:t>LEAD GENERATION </a:t>
            </a:r>
            <a:r>
              <a:rPr lang="en-GB" sz="2000" b="1" dirty="0">
                <a:solidFill>
                  <a:srgbClr val="434343"/>
                </a:solidFill>
                <a:latin typeface="Calisto MT" panose="02040603050505030304" pitchFamily="18" charset="0"/>
              </a:rPr>
              <a:t>: </a:t>
            </a:r>
            <a:r>
              <a:rPr lang="en-GB" sz="1600" dirty="0">
                <a:solidFill>
                  <a:srgbClr val="7030A0"/>
                </a:solidFill>
                <a:latin typeface="Calisto MT" panose="02040603050505030304" pitchFamily="18" charset="0"/>
                <a:hlinkClick r:id="rId3">
                  <a:extLst>
                    <a:ext uri="{A12FA001-AC4F-418D-AE19-62706E023703}">
                      <ahyp:hlinkClr xmlns:ahyp="http://schemas.microsoft.com/office/drawing/2018/hyperlinkcolor" val="tx"/>
                    </a:ext>
                  </a:extLst>
                </a:hlinkClick>
              </a:rPr>
              <a:t>https://mailchi.mp/256c7a6d53cc/mccain</a:t>
            </a:r>
            <a:endParaRPr lang="en-GB" sz="1600" dirty="0">
              <a:solidFill>
                <a:srgbClr val="7030A0"/>
              </a:solidFill>
              <a:latin typeface="Calisto MT" panose="02040603050505030304" pitchFamily="18" charset="0"/>
            </a:endParaRPr>
          </a:p>
          <a:p>
            <a:pPr marL="0" lvl="0" indent="0" algn="l" rtl="0">
              <a:lnSpc>
                <a:spcPct val="115000"/>
              </a:lnSpc>
              <a:spcBef>
                <a:spcPts val="0"/>
              </a:spcBef>
              <a:spcAft>
                <a:spcPts val="0"/>
              </a:spcAft>
              <a:buNone/>
            </a:pPr>
            <a:r>
              <a:rPr lang="en-GB" sz="1600" dirty="0">
                <a:solidFill>
                  <a:srgbClr val="434343"/>
                </a:solidFill>
                <a:latin typeface="Calisto MT" panose="02040603050505030304" pitchFamily="18" charset="0"/>
              </a:rPr>
              <a:t> </a:t>
            </a:r>
            <a:endParaRPr lang="en-GB" sz="2000" dirty="0">
              <a:solidFill>
                <a:srgbClr val="434343"/>
              </a:solidFill>
              <a:latin typeface="Calisto MT" panose="02040603050505030304" pitchFamily="18" charset="0"/>
            </a:endParaRPr>
          </a:p>
          <a:p>
            <a:pPr marL="0" lvl="0" indent="0" algn="l" rtl="0">
              <a:spcBef>
                <a:spcPts val="0"/>
              </a:spcBef>
              <a:spcAft>
                <a:spcPts val="0"/>
              </a:spcAft>
              <a:buClr>
                <a:schemeClr val="dk1"/>
              </a:buClr>
              <a:buSzPts val="1100"/>
              <a:buFont typeface="Arial" panose="020B0604020202020204"/>
              <a:buNone/>
            </a:pPr>
            <a:endParaRPr lang="en-GB" dirty="0">
              <a:latin typeface="Calisto MT" panose="02040603050505030304" pitchFamily="18" charset="0"/>
            </a:endParaRPr>
          </a:p>
        </p:txBody>
      </p:sp>
      <p:pic>
        <p:nvPicPr>
          <p:cNvPr id="3" name="Picture 2">
            <a:extLst>
              <a:ext uri="{FF2B5EF4-FFF2-40B4-BE49-F238E27FC236}">
                <a16:creationId xmlns:a16="http://schemas.microsoft.com/office/drawing/2014/main" id="{D602F166-3035-AA2F-1BAA-3E279047FEEE}"/>
              </a:ext>
            </a:extLst>
          </p:cNvPr>
          <p:cNvPicPr>
            <a:picLocks noChangeAspect="1"/>
          </p:cNvPicPr>
          <p:nvPr/>
        </p:nvPicPr>
        <p:blipFill rotWithShape="1">
          <a:blip r:embed="rId4"/>
          <a:srcRect l="39954" t="32751" r="26484" b="18782"/>
          <a:stretch/>
        </p:blipFill>
        <p:spPr>
          <a:xfrm>
            <a:off x="2026920" y="810838"/>
            <a:ext cx="5044440" cy="409775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 name="Picture 1">
            <a:extLst>
              <a:ext uri="{FF2B5EF4-FFF2-40B4-BE49-F238E27FC236}">
                <a16:creationId xmlns:a16="http://schemas.microsoft.com/office/drawing/2014/main" id="{ACA7F0C1-5819-BA6A-3714-993CBB71112F}"/>
              </a:ext>
            </a:extLst>
          </p:cNvPr>
          <p:cNvPicPr>
            <a:picLocks noChangeAspect="1"/>
          </p:cNvPicPr>
          <p:nvPr/>
        </p:nvPicPr>
        <p:blipFill>
          <a:blip r:embed="rId5"/>
          <a:stretch>
            <a:fillRect/>
          </a:stretch>
        </p:blipFill>
        <p:spPr>
          <a:xfrm>
            <a:off x="0" y="0"/>
            <a:ext cx="951058" cy="810838"/>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4115AA-CB40-625B-D881-7FA3107849B6}"/>
              </a:ext>
            </a:extLst>
          </p:cNvPr>
          <p:cNvSpPr txBox="1"/>
          <p:nvPr/>
        </p:nvSpPr>
        <p:spPr>
          <a:xfrm>
            <a:off x="147711" y="634778"/>
            <a:ext cx="8588325" cy="2462213"/>
          </a:xfrm>
          <a:prstGeom prst="rect">
            <a:avLst/>
          </a:prstGeom>
          <a:noFill/>
        </p:spPr>
        <p:txBody>
          <a:bodyPr wrap="square">
            <a:spAutoFit/>
          </a:bodyPr>
          <a:lstStyle/>
          <a:p>
            <a:r>
              <a:rPr lang="en-US" sz="2000" b="1" u="sng" dirty="0">
                <a:latin typeface="Calisto MT" panose="02040603050505030304" pitchFamily="18" charset="0"/>
              </a:rPr>
              <a:t>CHALLENGES IN CONTENT CREATION   :</a:t>
            </a:r>
          </a:p>
          <a:p>
            <a:endParaRPr lang="en-US" sz="2000" b="1" u="sng" dirty="0">
              <a:latin typeface="Calisto MT" panose="02040603050505030304" pitchFamily="18" charset="0"/>
            </a:endParaRPr>
          </a:p>
          <a:p>
            <a:r>
              <a:rPr lang="en-US" b="1" dirty="0">
                <a:latin typeface="Calisto MT" panose="02040603050505030304" pitchFamily="18" charset="0"/>
              </a:rPr>
              <a:t> </a:t>
            </a:r>
            <a:r>
              <a:rPr lang="en-US" dirty="0">
                <a:latin typeface="Calisto MT" panose="02040603050505030304" pitchFamily="18" charset="0"/>
              </a:rPr>
              <a:t> Consistency , audience relevance , promotion and adaptation . </a:t>
            </a:r>
          </a:p>
          <a:p>
            <a:endParaRPr lang="en-US" b="1" dirty="0">
              <a:latin typeface="Calisto MT" panose="02040603050505030304" pitchFamily="18" charset="0"/>
            </a:endParaRPr>
          </a:p>
          <a:p>
            <a:r>
              <a:rPr lang="en-US" sz="2000" b="1" u="sng" dirty="0">
                <a:latin typeface="Calisto MT" panose="02040603050505030304" pitchFamily="18" charset="0"/>
              </a:rPr>
              <a:t>LESSONS LEARNED  : </a:t>
            </a:r>
          </a:p>
          <a:p>
            <a:endParaRPr lang="en-US" sz="2000" b="1" u="sng" dirty="0">
              <a:latin typeface="Calisto MT" panose="02040603050505030304" pitchFamily="18" charset="0"/>
            </a:endParaRPr>
          </a:p>
          <a:p>
            <a:r>
              <a:rPr lang="en-US" sz="2000" dirty="0">
                <a:latin typeface="Calisto MT" panose="02040603050505030304" pitchFamily="18" charset="0"/>
              </a:rPr>
              <a:t>Creating</a:t>
            </a:r>
            <a:r>
              <a:rPr lang="en-US" sz="1800" dirty="0">
                <a:latin typeface="Calisto MT" panose="02040603050505030304" pitchFamily="18" charset="0"/>
              </a:rPr>
              <a:t> content calendar , conduct audience research , focu</a:t>
            </a:r>
            <a:r>
              <a:rPr lang="en-US" dirty="0">
                <a:latin typeface="Calisto MT" panose="02040603050505030304" pitchFamily="18" charset="0"/>
              </a:rPr>
              <a:t>s on quality ,diversity formats , promote effectively , analyze feedback , creating ad campaigns . </a:t>
            </a:r>
            <a:endParaRPr lang="en-US" sz="1800" dirty="0">
              <a:latin typeface="Calisto MT" panose="02040603050505030304" pitchFamily="18" charset="0"/>
            </a:endParaRPr>
          </a:p>
        </p:txBody>
      </p:sp>
      <p:pic>
        <p:nvPicPr>
          <p:cNvPr id="2" name="Picture 1">
            <a:extLst>
              <a:ext uri="{FF2B5EF4-FFF2-40B4-BE49-F238E27FC236}">
                <a16:creationId xmlns:a16="http://schemas.microsoft.com/office/drawing/2014/main" id="{A46A3A51-E542-E301-0A17-A5EB97CD68C7}"/>
              </a:ext>
            </a:extLst>
          </p:cNvPr>
          <p:cNvPicPr>
            <a:picLocks noChangeAspect="1"/>
          </p:cNvPicPr>
          <p:nvPr/>
        </p:nvPicPr>
        <p:blipFill>
          <a:blip r:embed="rId2"/>
          <a:stretch>
            <a:fillRect/>
          </a:stretch>
        </p:blipFill>
        <p:spPr>
          <a:xfrm>
            <a:off x="0" y="0"/>
            <a:ext cx="951058" cy="810838"/>
          </a:xfrm>
          <a:prstGeom prst="rect">
            <a:avLst/>
          </a:prstGeom>
        </p:spPr>
      </p:pic>
    </p:spTree>
    <p:extLst>
      <p:ext uri="{BB962C8B-B14F-4D97-AF65-F5344CB8AC3E}">
        <p14:creationId xmlns:p14="http://schemas.microsoft.com/office/powerpoint/2010/main" val="30211422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31D719-251C-18D8-61DA-3D8A2AA47B96}"/>
              </a:ext>
            </a:extLst>
          </p:cNvPr>
          <p:cNvSpPr txBox="1"/>
          <p:nvPr/>
        </p:nvSpPr>
        <p:spPr>
          <a:xfrm>
            <a:off x="1833752" y="1786920"/>
            <a:ext cx="6167248" cy="156966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r>
              <a:rPr lang="en-US" sz="9600" b="1" dirty="0">
                <a:effectLst>
                  <a:outerShdw blurRad="38100" dist="38100" dir="2700000" algn="tl">
                    <a:srgbClr val="000000">
                      <a:alpha val="43137"/>
                    </a:srgbClr>
                  </a:outerShdw>
                </a:effectLst>
                <a:latin typeface="Bell MT" panose="02020503060305020303" pitchFamily="18" charset="0"/>
              </a:rPr>
              <a:t>THE END</a:t>
            </a:r>
          </a:p>
        </p:txBody>
      </p:sp>
      <p:pic>
        <p:nvPicPr>
          <p:cNvPr id="2" name="Picture 1">
            <a:extLst>
              <a:ext uri="{FF2B5EF4-FFF2-40B4-BE49-F238E27FC236}">
                <a16:creationId xmlns:a16="http://schemas.microsoft.com/office/drawing/2014/main" id="{E46F147C-854A-2DC7-0C13-2DF0F5A375B0}"/>
              </a:ext>
            </a:extLst>
          </p:cNvPr>
          <p:cNvPicPr>
            <a:picLocks noChangeAspect="1"/>
          </p:cNvPicPr>
          <p:nvPr/>
        </p:nvPicPr>
        <p:blipFill>
          <a:blip r:embed="rId2"/>
          <a:stretch>
            <a:fillRect/>
          </a:stretch>
        </p:blipFill>
        <p:spPr>
          <a:xfrm>
            <a:off x="0" y="0"/>
            <a:ext cx="951058" cy="810838"/>
          </a:xfrm>
          <a:prstGeom prst="rect">
            <a:avLst/>
          </a:prstGeom>
        </p:spPr>
      </p:pic>
    </p:spTree>
    <p:extLst>
      <p:ext uri="{BB962C8B-B14F-4D97-AF65-F5344CB8AC3E}">
        <p14:creationId xmlns:p14="http://schemas.microsoft.com/office/powerpoint/2010/main" val="4161901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Google Shape;74;p16"/>
          <p:cNvSpPr txBox="1"/>
          <p:nvPr/>
        </p:nvSpPr>
        <p:spPr>
          <a:xfrm>
            <a:off x="766950" y="515372"/>
            <a:ext cx="7610100" cy="615523"/>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endParaRPr lang="en-US" dirty="0"/>
          </a:p>
          <a:p>
            <a:endParaRPr lang="en-US" dirty="0"/>
          </a:p>
        </p:txBody>
      </p:sp>
      <p:sp>
        <p:nvSpPr>
          <p:cNvPr id="3" name="TextBox 2"/>
          <p:cNvSpPr txBox="1"/>
          <p:nvPr/>
        </p:nvSpPr>
        <p:spPr>
          <a:xfrm>
            <a:off x="319695" y="621752"/>
            <a:ext cx="8752115" cy="2523768"/>
          </a:xfrm>
          <a:prstGeom prst="rect">
            <a:avLst/>
          </a:prstGeom>
          <a:noFill/>
        </p:spPr>
        <p:txBody>
          <a:bodyPr wrap="square">
            <a:spAutoFit/>
          </a:bodyPr>
          <a:lstStyle/>
          <a:p>
            <a:pPr marL="457200" indent="-317500">
              <a:buSzPts val="1400"/>
            </a:pPr>
            <a:r>
              <a:rPr lang="en-US" b="1" u="sng" dirty="0">
                <a:latin typeface="Calisto MT" panose="02040603050505030304" pitchFamily="18" charset="0"/>
                <a:ea typeface="PMingLiU-ExtB" panose="02020500000000000000" pitchFamily="18" charset="-120"/>
              </a:rPr>
              <a:t>TAGLINE</a:t>
            </a:r>
            <a:r>
              <a:rPr lang="en-US" dirty="0">
                <a:latin typeface="Calisto MT" panose="02040603050505030304" pitchFamily="18" charset="0"/>
                <a:ea typeface="PMingLiU-ExtB" panose="02020500000000000000" pitchFamily="18" charset="-120"/>
              </a:rPr>
              <a:t>  : Making a difference to today, tomorrow and for generations to come.</a:t>
            </a:r>
          </a:p>
          <a:p>
            <a:pPr marL="457200" indent="-317500">
              <a:buSzPts val="1400"/>
            </a:pPr>
            <a:endParaRPr lang="en-GB" b="1" dirty="0">
              <a:latin typeface="Calisto MT" panose="02040603050505030304" pitchFamily="18" charset="0"/>
            </a:endParaRPr>
          </a:p>
          <a:p>
            <a:pPr marL="457200" indent="-317500">
              <a:buSzPts val="1400"/>
            </a:pPr>
            <a:endParaRPr lang="en-GB" b="1" dirty="0">
              <a:latin typeface="Calisto MT" panose="02040603050505030304" pitchFamily="18" charset="0"/>
            </a:endParaRPr>
          </a:p>
          <a:p>
            <a:pPr marL="457200" indent="-317500">
              <a:buSzPts val="1400"/>
            </a:pPr>
            <a:r>
              <a:rPr lang="en-GB" b="1" u="sng" dirty="0">
                <a:latin typeface="Calisto MT" panose="02040603050505030304" pitchFamily="18" charset="0"/>
              </a:rPr>
              <a:t>BRAND MESSAGING </a:t>
            </a:r>
            <a:r>
              <a:rPr lang="en-GB" b="1" dirty="0">
                <a:latin typeface="Calisto MT" panose="02040603050505030304" pitchFamily="18" charset="0"/>
              </a:rPr>
              <a:t>: </a:t>
            </a:r>
          </a:p>
          <a:p>
            <a:pPr marL="457200" indent="-317500">
              <a:buSzPts val="1400"/>
            </a:pPr>
            <a:r>
              <a:rPr lang="en-GB" dirty="0">
                <a:latin typeface="Calisto MT" panose="02040603050505030304" pitchFamily="18" charset="0"/>
              </a:rPr>
              <a:t>                           Informative , fun and friendly</a:t>
            </a:r>
          </a:p>
          <a:p>
            <a:pPr marL="457200" indent="-317500">
              <a:buSzPts val="1400"/>
            </a:pPr>
            <a:endParaRPr lang="en-GB" b="1" u="sng" dirty="0">
              <a:latin typeface="Calisto MT" panose="02040603050505030304" pitchFamily="18" charset="0"/>
            </a:endParaRPr>
          </a:p>
          <a:p>
            <a:pPr marL="457200" indent="-317500">
              <a:buSzPts val="1400"/>
            </a:pPr>
            <a:r>
              <a:rPr lang="en-GB" b="1" u="sng" dirty="0">
                <a:latin typeface="Calisto MT" panose="02040603050505030304" pitchFamily="18" charset="0"/>
              </a:rPr>
              <a:t>EXAMPLES</a:t>
            </a:r>
            <a:r>
              <a:rPr lang="en-GB" b="1" dirty="0">
                <a:latin typeface="Calisto MT" panose="02040603050505030304" pitchFamily="18" charset="0"/>
              </a:rPr>
              <a:t> : </a:t>
            </a:r>
            <a:r>
              <a:rPr lang="en-GB" b="1" dirty="0">
                <a:solidFill>
                  <a:srgbClr val="BC0086"/>
                </a:solidFill>
                <a:latin typeface="Calisto MT" panose="02040603050505030304" pitchFamily="18" charset="0"/>
              </a:rPr>
              <a:t>    </a:t>
            </a:r>
            <a:r>
              <a:rPr lang="en-GB" sz="1600" dirty="0">
                <a:solidFill>
                  <a:srgbClr val="BC0086"/>
                </a:solidFill>
                <a:latin typeface="Calisto MT" panose="02040603050505030304" pitchFamily="18" charset="0"/>
                <a:hlinkClick r:id="rId3">
                  <a:extLst>
                    <a:ext uri="{A12FA001-AC4F-418D-AE19-62706E023703}">
                      <ahyp:hlinkClr xmlns:ahyp="http://schemas.microsoft.com/office/drawing/2018/hyperlinkcolor" val="tx"/>
                    </a:ext>
                  </a:extLst>
                </a:hlinkClick>
              </a:rPr>
              <a:t>https://instagram.com/mccainfoods_india?igshid=MzRlODBiNWFlZA</a:t>
            </a:r>
            <a:endParaRPr lang="en-GB" sz="1400" dirty="0">
              <a:solidFill>
                <a:srgbClr val="BC0086"/>
              </a:solidFill>
              <a:latin typeface="Calisto MT" panose="02040603050505030304" pitchFamily="18" charset="0"/>
            </a:endParaRPr>
          </a:p>
          <a:p>
            <a:pPr marL="457200" indent="-317500">
              <a:buSzPts val="1400"/>
            </a:pPr>
            <a:endParaRPr lang="en-GB" sz="1400" b="1" dirty="0">
              <a:solidFill>
                <a:srgbClr val="BC0086"/>
              </a:solidFill>
              <a:latin typeface="Calisto MT" panose="02040603050505030304" pitchFamily="18" charset="0"/>
            </a:endParaRPr>
          </a:p>
          <a:p>
            <a:pPr marL="457200" indent="-317500">
              <a:buSzPts val="1400"/>
            </a:pPr>
            <a:endParaRPr lang="en-GB" b="1" dirty="0">
              <a:latin typeface="Calisto MT" panose="02040603050505030304" pitchFamily="18" charset="0"/>
            </a:endParaRPr>
          </a:p>
        </p:txBody>
      </p:sp>
      <p:pic>
        <p:nvPicPr>
          <p:cNvPr id="7" name="Picture 6"/>
          <p:cNvPicPr>
            <a:picLocks noChangeAspect="1"/>
          </p:cNvPicPr>
          <p:nvPr/>
        </p:nvPicPr>
        <p:blipFill>
          <a:blip r:embed="rId4"/>
          <a:stretch>
            <a:fillRect/>
          </a:stretch>
        </p:blipFill>
        <p:spPr>
          <a:xfrm>
            <a:off x="3464935" y="2901941"/>
            <a:ext cx="1971394" cy="197139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p:cNvPicPr>
            <a:picLocks noChangeAspect="1"/>
          </p:cNvPicPr>
          <p:nvPr/>
        </p:nvPicPr>
        <p:blipFill>
          <a:blip r:embed="rId5"/>
          <a:stretch>
            <a:fillRect/>
          </a:stretch>
        </p:blipFill>
        <p:spPr>
          <a:xfrm>
            <a:off x="766950" y="2901941"/>
            <a:ext cx="1971393" cy="1971393"/>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1" name="Picture 10"/>
          <p:cNvPicPr>
            <a:picLocks noChangeAspect="1"/>
          </p:cNvPicPr>
          <p:nvPr/>
        </p:nvPicPr>
        <p:blipFill>
          <a:blip r:embed="rId6"/>
          <a:stretch>
            <a:fillRect/>
          </a:stretch>
        </p:blipFill>
        <p:spPr>
          <a:xfrm>
            <a:off x="6162921" y="2901941"/>
            <a:ext cx="1971394" cy="197139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 name="Picture 1">
            <a:extLst>
              <a:ext uri="{FF2B5EF4-FFF2-40B4-BE49-F238E27FC236}">
                <a16:creationId xmlns:a16="http://schemas.microsoft.com/office/drawing/2014/main" id="{3A30EE31-6EB5-EE9B-08F6-F6DC4870EA24}"/>
              </a:ext>
            </a:extLst>
          </p:cNvPr>
          <p:cNvPicPr>
            <a:picLocks noChangeAspect="1"/>
          </p:cNvPicPr>
          <p:nvPr/>
        </p:nvPicPr>
        <p:blipFill>
          <a:blip r:embed="rId7"/>
          <a:stretch>
            <a:fillRect/>
          </a:stretch>
        </p:blipFill>
        <p:spPr>
          <a:xfrm>
            <a:off x="0" y="0"/>
            <a:ext cx="951058" cy="81083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305D2F8-B0C9-F36C-BFCE-C4247E9D7D3A}"/>
              </a:ext>
            </a:extLst>
          </p:cNvPr>
          <p:cNvSpPr txBox="1"/>
          <p:nvPr/>
        </p:nvSpPr>
        <p:spPr>
          <a:xfrm>
            <a:off x="982132" y="318552"/>
            <a:ext cx="6129867" cy="523220"/>
          </a:xfrm>
          <a:prstGeom prst="rect">
            <a:avLst/>
          </a:prstGeom>
          <a:noFill/>
        </p:spPr>
        <p:txBody>
          <a:bodyPr wrap="square">
            <a:spAutoFit/>
          </a:bodyPr>
          <a:lstStyle/>
          <a:p>
            <a:pPr marL="139700" lvl="0" algn="ctr" rtl="0">
              <a:spcBef>
                <a:spcPts val="0"/>
              </a:spcBef>
              <a:spcAft>
                <a:spcPts val="0"/>
              </a:spcAft>
              <a:buSzPts val="1400"/>
            </a:pPr>
            <a:r>
              <a:rPr lang="en-GB" sz="2800" b="1" u="sng" dirty="0">
                <a:effectLst>
                  <a:outerShdw blurRad="38100" dist="38100" dir="2700000" algn="tl">
                    <a:srgbClr val="000000">
                      <a:alpha val="43137"/>
                    </a:srgbClr>
                  </a:outerShdw>
                </a:effectLst>
                <a:latin typeface="Calisto MT" panose="02040603050505030304" pitchFamily="18" charset="0"/>
              </a:rPr>
              <a:t>COMPETITOR ANALYSIS:</a:t>
            </a:r>
          </a:p>
        </p:txBody>
      </p:sp>
      <p:sp>
        <p:nvSpPr>
          <p:cNvPr id="5" name="TextBox 4">
            <a:extLst>
              <a:ext uri="{FF2B5EF4-FFF2-40B4-BE49-F238E27FC236}">
                <a16:creationId xmlns:a16="http://schemas.microsoft.com/office/drawing/2014/main" id="{0540B706-E1B7-CC3B-FBD7-D56522CF655C}"/>
              </a:ext>
            </a:extLst>
          </p:cNvPr>
          <p:cNvSpPr txBox="1"/>
          <p:nvPr/>
        </p:nvSpPr>
        <p:spPr>
          <a:xfrm>
            <a:off x="872066" y="1564901"/>
            <a:ext cx="6350000" cy="369332"/>
          </a:xfrm>
          <a:prstGeom prst="rect">
            <a:avLst/>
          </a:prstGeom>
          <a:noFill/>
        </p:spPr>
        <p:txBody>
          <a:bodyPr wrap="square">
            <a:spAutoFit/>
          </a:bodyPr>
          <a:lstStyle/>
          <a:p>
            <a:pPr marL="0" lvl="0" indent="0" algn="l" rtl="0">
              <a:spcBef>
                <a:spcPts val="0"/>
              </a:spcBef>
              <a:spcAft>
                <a:spcPts val="0"/>
              </a:spcAft>
              <a:buNone/>
            </a:pPr>
            <a:r>
              <a:rPr lang="en-GB" b="1" u="sng" dirty="0">
                <a:latin typeface="Calisto MT" panose="02040603050505030304" pitchFamily="18" charset="0"/>
              </a:rPr>
              <a:t>COMPETITOR 1 </a:t>
            </a:r>
            <a:r>
              <a:rPr lang="en-GB" b="1" dirty="0">
                <a:latin typeface="Calisto MT" panose="02040603050505030304" pitchFamily="18" charset="0"/>
              </a:rPr>
              <a:t>:   AMUL</a:t>
            </a:r>
            <a:r>
              <a:rPr lang="en-GB" b="1" u="sng" dirty="0">
                <a:latin typeface="Calisto MT" panose="02040603050505030304" pitchFamily="18" charset="0"/>
              </a:rPr>
              <a:t> </a:t>
            </a:r>
            <a:r>
              <a:rPr lang="en-GB" b="1" dirty="0">
                <a:latin typeface="Calisto MT" panose="02040603050505030304" pitchFamily="18" charset="0"/>
              </a:rPr>
              <a:t>    :   </a:t>
            </a:r>
            <a:r>
              <a:rPr lang="en-GB" dirty="0">
                <a:solidFill>
                  <a:srgbClr val="00B0F0"/>
                </a:solidFill>
                <a:latin typeface="Calisto MT" panose="02040603050505030304" pitchFamily="18" charset="0"/>
                <a:hlinkClick r:id="rId2">
                  <a:extLst>
                    <a:ext uri="{A12FA001-AC4F-418D-AE19-62706E023703}">
                      <ahyp:hlinkClr xmlns:ahyp="http://schemas.microsoft.com/office/drawing/2018/hyperlinkcolor" val="tx"/>
                    </a:ext>
                  </a:extLst>
                </a:hlinkClick>
              </a:rPr>
              <a:t>https://www.amul.com/</a:t>
            </a:r>
            <a:endParaRPr lang="en-GB" dirty="0">
              <a:solidFill>
                <a:srgbClr val="00B0F0"/>
              </a:solidFill>
              <a:latin typeface="Calisto MT" panose="02040603050505030304" pitchFamily="18" charset="0"/>
            </a:endParaRPr>
          </a:p>
        </p:txBody>
      </p:sp>
      <p:sp>
        <p:nvSpPr>
          <p:cNvPr id="7" name="TextBox 6">
            <a:extLst>
              <a:ext uri="{FF2B5EF4-FFF2-40B4-BE49-F238E27FC236}">
                <a16:creationId xmlns:a16="http://schemas.microsoft.com/office/drawing/2014/main" id="{571E18AE-57B9-7C7A-4356-88D26C286647}"/>
              </a:ext>
            </a:extLst>
          </p:cNvPr>
          <p:cNvSpPr txBox="1"/>
          <p:nvPr/>
        </p:nvSpPr>
        <p:spPr>
          <a:xfrm>
            <a:off x="872066" y="2191835"/>
            <a:ext cx="6163733" cy="369332"/>
          </a:xfrm>
          <a:prstGeom prst="rect">
            <a:avLst/>
          </a:prstGeom>
          <a:noFill/>
        </p:spPr>
        <p:txBody>
          <a:bodyPr wrap="square">
            <a:spAutoFit/>
          </a:bodyPr>
          <a:lstStyle/>
          <a:p>
            <a:pPr lvl="0"/>
            <a:r>
              <a:rPr lang="en-GB" b="1" u="sng" dirty="0">
                <a:latin typeface="Calisto MT" panose="02040603050505030304" pitchFamily="18" charset="0"/>
              </a:rPr>
              <a:t>COMPETITOR 2 </a:t>
            </a:r>
            <a:r>
              <a:rPr lang="en-GB" b="1" dirty="0">
                <a:latin typeface="Calisto MT" panose="02040603050505030304" pitchFamily="18" charset="0"/>
              </a:rPr>
              <a:t> :  BIKAJI     :   </a:t>
            </a:r>
            <a:r>
              <a:rPr lang="en-GB" dirty="0">
                <a:solidFill>
                  <a:schemeClr val="accent2">
                    <a:lumMod val="75000"/>
                  </a:schemeClr>
                </a:solidFill>
                <a:latin typeface="Calisto MT" panose="02040603050505030304" pitchFamily="18" charset="0"/>
                <a:hlinkClick r:id="rId3">
                  <a:extLst>
                    <a:ext uri="{A12FA001-AC4F-418D-AE19-62706E023703}">
                      <ahyp:hlinkClr xmlns:ahyp="http://schemas.microsoft.com/office/drawing/2018/hyperlinkcolor" val="tx"/>
                    </a:ext>
                  </a:extLst>
                </a:hlinkClick>
              </a:rPr>
              <a:t>https://www.bikaji.com/</a:t>
            </a:r>
            <a:endParaRPr lang="en-GB" dirty="0">
              <a:solidFill>
                <a:schemeClr val="accent2">
                  <a:lumMod val="75000"/>
                </a:schemeClr>
              </a:solidFill>
              <a:latin typeface="Calisto MT" panose="02040603050505030304" pitchFamily="18" charset="0"/>
            </a:endParaRPr>
          </a:p>
        </p:txBody>
      </p:sp>
      <p:sp>
        <p:nvSpPr>
          <p:cNvPr id="9" name="TextBox 8">
            <a:extLst>
              <a:ext uri="{FF2B5EF4-FFF2-40B4-BE49-F238E27FC236}">
                <a16:creationId xmlns:a16="http://schemas.microsoft.com/office/drawing/2014/main" id="{BBE74051-9398-89D7-4948-B057C47C1300}"/>
              </a:ext>
            </a:extLst>
          </p:cNvPr>
          <p:cNvSpPr txBox="1"/>
          <p:nvPr/>
        </p:nvSpPr>
        <p:spPr>
          <a:xfrm>
            <a:off x="855132" y="2857271"/>
            <a:ext cx="6163733" cy="400110"/>
          </a:xfrm>
          <a:prstGeom prst="rect">
            <a:avLst/>
          </a:prstGeom>
          <a:noFill/>
        </p:spPr>
        <p:txBody>
          <a:bodyPr wrap="square">
            <a:spAutoFit/>
          </a:bodyPr>
          <a:lstStyle/>
          <a:p>
            <a:pPr lvl="0"/>
            <a:r>
              <a:rPr lang="en-GB" b="1" u="sng" dirty="0">
                <a:latin typeface="Calisto MT" panose="02040603050505030304" pitchFamily="18" charset="0"/>
              </a:rPr>
              <a:t>COMPETITOR 3 </a:t>
            </a:r>
            <a:r>
              <a:rPr lang="en-GB" b="1" dirty="0">
                <a:latin typeface="Calisto MT" panose="02040603050505030304" pitchFamily="18" charset="0"/>
              </a:rPr>
              <a:t>  :</a:t>
            </a:r>
            <a:r>
              <a:rPr lang="en-GB" sz="1200" b="1" dirty="0">
                <a:latin typeface="Calisto MT" panose="02040603050505030304" pitchFamily="18" charset="0"/>
              </a:rPr>
              <a:t>   </a:t>
            </a:r>
            <a:r>
              <a:rPr lang="en-GB" b="1" dirty="0">
                <a:latin typeface="Calisto MT" panose="02040603050505030304" pitchFamily="18" charset="0"/>
              </a:rPr>
              <a:t>TATA Q   </a:t>
            </a:r>
            <a:r>
              <a:rPr lang="en-GB" sz="2000" b="1" dirty="0">
                <a:latin typeface="Calisto MT" panose="02040603050505030304" pitchFamily="18" charset="0"/>
              </a:rPr>
              <a:t> </a:t>
            </a:r>
            <a:r>
              <a:rPr lang="en-GB" sz="1400" b="1" dirty="0">
                <a:latin typeface="Calisto MT" panose="02040603050505030304" pitchFamily="18" charset="0"/>
              </a:rPr>
              <a:t>:    </a:t>
            </a:r>
            <a:r>
              <a:rPr lang="en-GB" dirty="0">
                <a:solidFill>
                  <a:srgbClr val="00B050"/>
                </a:solidFill>
                <a:latin typeface="Calisto MT" panose="02040603050505030304" pitchFamily="18" charset="0"/>
                <a:hlinkClick r:id="rId4">
                  <a:extLst>
                    <a:ext uri="{A12FA001-AC4F-418D-AE19-62706E023703}">
                      <ahyp:hlinkClr xmlns:ahyp="http://schemas.microsoft.com/office/drawing/2018/hyperlinkcolor" val="tx"/>
                    </a:ext>
                  </a:extLst>
                </a:hlinkClick>
              </a:rPr>
              <a:t>https://www.tata.com/</a:t>
            </a:r>
            <a:endParaRPr lang="en-GB" dirty="0">
              <a:solidFill>
                <a:srgbClr val="00B050"/>
              </a:solidFill>
              <a:latin typeface="Calisto MT" panose="02040603050505030304" pitchFamily="18" charset="0"/>
            </a:endParaRPr>
          </a:p>
        </p:txBody>
      </p:sp>
    </p:spTree>
    <p:extLst>
      <p:ext uri="{BB962C8B-B14F-4D97-AF65-F5344CB8AC3E}">
        <p14:creationId xmlns:p14="http://schemas.microsoft.com/office/powerpoint/2010/main" val="599853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17"/>
          <p:cNvSpPr txBox="1"/>
          <p:nvPr/>
        </p:nvSpPr>
        <p:spPr>
          <a:xfrm>
            <a:off x="79164" y="153118"/>
            <a:ext cx="8710474" cy="32316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lang="en-US" dirty="0">
              <a:solidFill>
                <a:schemeClr val="accent5">
                  <a:lumMod val="50000"/>
                </a:schemeClr>
              </a:solidFill>
              <a:latin typeface="Calisto MT" panose="02040603050505030304" pitchFamily="18" charset="0"/>
            </a:endParaRPr>
          </a:p>
          <a:p>
            <a:pPr marL="0" lvl="0" indent="0" algn="l" rtl="0">
              <a:spcBef>
                <a:spcPts val="0"/>
              </a:spcBef>
              <a:spcAft>
                <a:spcPts val="0"/>
              </a:spcAft>
              <a:buNone/>
            </a:pPr>
            <a:endParaRPr lang="en-US" dirty="0">
              <a:solidFill>
                <a:schemeClr val="accent5">
                  <a:lumMod val="50000"/>
                </a:schemeClr>
              </a:solidFill>
              <a:latin typeface="Calisto MT" panose="02040603050505030304" pitchFamily="18" charset="0"/>
            </a:endParaRPr>
          </a:p>
          <a:p>
            <a:pPr marL="0" lvl="0" indent="0" algn="l" rtl="0">
              <a:spcBef>
                <a:spcPts val="0"/>
              </a:spcBef>
              <a:spcAft>
                <a:spcPts val="0"/>
              </a:spcAft>
              <a:buNone/>
            </a:pPr>
            <a:endParaRPr lang="en-US" dirty="0">
              <a:solidFill>
                <a:schemeClr val="accent5">
                  <a:lumMod val="50000"/>
                </a:schemeClr>
              </a:solidFill>
              <a:latin typeface="Calisto MT" panose="02040603050505030304" pitchFamily="18" charset="0"/>
            </a:endParaRPr>
          </a:p>
          <a:p>
            <a:pPr marL="0" lvl="0" indent="0" algn="l" rtl="0">
              <a:spcBef>
                <a:spcPts val="0"/>
              </a:spcBef>
              <a:spcAft>
                <a:spcPts val="0"/>
              </a:spcAft>
              <a:buNone/>
            </a:pPr>
            <a:endParaRPr lang="en-US" dirty="0">
              <a:solidFill>
                <a:schemeClr val="accent5">
                  <a:lumMod val="50000"/>
                </a:schemeClr>
              </a:solidFill>
              <a:latin typeface="Calisto MT" panose="02040603050505030304" pitchFamily="18" charset="0"/>
            </a:endParaRPr>
          </a:p>
          <a:p>
            <a:pPr marL="0" lvl="0" indent="0" algn="l" rtl="0">
              <a:spcBef>
                <a:spcPts val="0"/>
              </a:spcBef>
              <a:spcAft>
                <a:spcPts val="0"/>
              </a:spcAft>
              <a:buNone/>
            </a:pPr>
            <a:endParaRPr lang="en-US" dirty="0">
              <a:solidFill>
                <a:schemeClr val="accent5">
                  <a:lumMod val="50000"/>
                </a:schemeClr>
              </a:solidFill>
              <a:latin typeface="Calisto MT" panose="02040603050505030304" pitchFamily="18" charset="0"/>
            </a:endParaRPr>
          </a:p>
          <a:p>
            <a:pPr marL="0" lvl="0" indent="0" algn="l" rtl="0">
              <a:spcBef>
                <a:spcPts val="0"/>
              </a:spcBef>
              <a:spcAft>
                <a:spcPts val="0"/>
              </a:spcAft>
              <a:buNone/>
            </a:pPr>
            <a:endParaRPr lang="en-US" dirty="0">
              <a:solidFill>
                <a:schemeClr val="accent5">
                  <a:lumMod val="50000"/>
                </a:schemeClr>
              </a:solidFill>
              <a:latin typeface="Calisto MT" panose="02040603050505030304" pitchFamily="18" charset="0"/>
            </a:endParaRPr>
          </a:p>
          <a:p>
            <a:pPr marL="0" lvl="0" indent="0" algn="l" rtl="0">
              <a:spcBef>
                <a:spcPts val="0"/>
              </a:spcBef>
              <a:spcAft>
                <a:spcPts val="0"/>
              </a:spcAft>
              <a:buNone/>
            </a:pPr>
            <a:endParaRPr lang="en-US" dirty="0">
              <a:solidFill>
                <a:schemeClr val="accent5">
                  <a:lumMod val="50000"/>
                </a:schemeClr>
              </a:solidFill>
              <a:latin typeface="Calisto MT" panose="02040603050505030304" pitchFamily="18" charset="0"/>
            </a:endParaRPr>
          </a:p>
          <a:p>
            <a:pPr marL="0" lvl="0" indent="0" algn="l" rtl="0">
              <a:spcBef>
                <a:spcPts val="0"/>
              </a:spcBef>
              <a:spcAft>
                <a:spcPts val="0"/>
              </a:spcAft>
              <a:buNone/>
            </a:pPr>
            <a:endParaRPr lang="en-US" dirty="0">
              <a:solidFill>
                <a:schemeClr val="accent5">
                  <a:lumMod val="50000"/>
                </a:schemeClr>
              </a:solidFill>
              <a:latin typeface="Calisto MT" panose="02040603050505030304" pitchFamily="18" charset="0"/>
            </a:endParaRPr>
          </a:p>
          <a:p>
            <a:pPr marL="0" lvl="0" indent="0" algn="l" rtl="0">
              <a:spcBef>
                <a:spcPts val="0"/>
              </a:spcBef>
              <a:spcAft>
                <a:spcPts val="0"/>
              </a:spcAft>
              <a:buNone/>
            </a:pPr>
            <a:endParaRPr lang="en-US" dirty="0">
              <a:solidFill>
                <a:schemeClr val="accent5">
                  <a:lumMod val="50000"/>
                </a:schemeClr>
              </a:solidFill>
              <a:latin typeface="Calisto MT" panose="02040603050505030304" pitchFamily="18" charset="0"/>
            </a:endParaRPr>
          </a:p>
          <a:p>
            <a:pPr lvl="0"/>
            <a:endParaRPr lang="en-US" dirty="0">
              <a:solidFill>
                <a:schemeClr val="accent5">
                  <a:lumMod val="50000"/>
                </a:schemeClr>
              </a:solidFill>
              <a:latin typeface="Calisto MT" panose="02040603050505030304" pitchFamily="18" charset="0"/>
            </a:endParaRPr>
          </a:p>
          <a:p>
            <a:pPr marL="0" lvl="0" indent="0" algn="l" rtl="0">
              <a:spcBef>
                <a:spcPts val="0"/>
              </a:spcBef>
              <a:spcAft>
                <a:spcPts val="0"/>
              </a:spcAft>
              <a:buNone/>
            </a:pPr>
            <a:endParaRPr lang="en-US" dirty="0">
              <a:latin typeface="Calisto MT" panose="02040603050505030304" pitchFamily="18" charset="0"/>
            </a:endParaRPr>
          </a:p>
        </p:txBody>
      </p:sp>
      <p:pic>
        <p:nvPicPr>
          <p:cNvPr id="3" name="Picture 2"/>
          <p:cNvPicPr>
            <a:picLocks noChangeAspect="1"/>
          </p:cNvPicPr>
          <p:nvPr/>
        </p:nvPicPr>
        <p:blipFill rotWithShape="1">
          <a:blip r:embed="rId3"/>
          <a:srcRect t="10385" r="1025" b="12904"/>
          <a:stretch/>
        </p:blipFill>
        <p:spPr>
          <a:xfrm>
            <a:off x="354362" y="774983"/>
            <a:ext cx="6181905" cy="289860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2" name="Picture 1">
            <a:extLst>
              <a:ext uri="{FF2B5EF4-FFF2-40B4-BE49-F238E27FC236}">
                <a16:creationId xmlns:a16="http://schemas.microsoft.com/office/drawing/2014/main" id="{660399B1-3258-E7C9-3C30-C946E1D359E6}"/>
              </a:ext>
            </a:extLst>
          </p:cNvPr>
          <p:cNvPicPr>
            <a:picLocks noChangeAspect="1"/>
          </p:cNvPicPr>
          <p:nvPr/>
        </p:nvPicPr>
        <p:blipFill>
          <a:blip r:embed="rId4"/>
          <a:stretch>
            <a:fillRect/>
          </a:stretch>
        </p:blipFill>
        <p:spPr>
          <a:xfrm>
            <a:off x="11548" y="0"/>
            <a:ext cx="951058" cy="810838"/>
          </a:xfrm>
          <a:prstGeom prst="rect">
            <a:avLst/>
          </a:prstGeom>
        </p:spPr>
      </p:pic>
      <p:pic>
        <p:nvPicPr>
          <p:cNvPr id="5" name="Picture 4">
            <a:extLst>
              <a:ext uri="{FF2B5EF4-FFF2-40B4-BE49-F238E27FC236}">
                <a16:creationId xmlns:a16="http://schemas.microsoft.com/office/drawing/2014/main" id="{7EA38538-BFA3-B139-2D24-7779CFF6B0F3}"/>
              </a:ext>
            </a:extLst>
          </p:cNvPr>
          <p:cNvPicPr>
            <a:picLocks noChangeAspect="1"/>
          </p:cNvPicPr>
          <p:nvPr/>
        </p:nvPicPr>
        <p:blipFill rotWithShape="1">
          <a:blip r:embed="rId5"/>
          <a:srcRect l="17480" t="7805" r="57642" b="9520"/>
          <a:stretch/>
        </p:blipFill>
        <p:spPr>
          <a:xfrm>
            <a:off x="6811465" y="774983"/>
            <a:ext cx="1833129" cy="289860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7" name="TextBox 6">
            <a:extLst>
              <a:ext uri="{FF2B5EF4-FFF2-40B4-BE49-F238E27FC236}">
                <a16:creationId xmlns:a16="http://schemas.microsoft.com/office/drawing/2014/main" id="{22703B41-46AE-5147-9486-92F0C04F29AA}"/>
              </a:ext>
            </a:extLst>
          </p:cNvPr>
          <p:cNvSpPr txBox="1"/>
          <p:nvPr/>
        </p:nvSpPr>
        <p:spPr>
          <a:xfrm>
            <a:off x="186966" y="3610170"/>
            <a:ext cx="8846967" cy="1200329"/>
          </a:xfrm>
          <a:prstGeom prst="rect">
            <a:avLst/>
          </a:prstGeom>
          <a:noFill/>
        </p:spPr>
        <p:txBody>
          <a:bodyPr wrap="square">
            <a:spAutoFit/>
          </a:bodyPr>
          <a:lstStyle/>
          <a:p>
            <a:pPr marL="0" lvl="0" indent="0" algn="l" rtl="0">
              <a:spcBef>
                <a:spcPts val="0"/>
              </a:spcBef>
              <a:spcAft>
                <a:spcPts val="0"/>
              </a:spcAft>
              <a:buNone/>
            </a:pPr>
            <a:endParaRPr lang="en-US" b="1" dirty="0">
              <a:latin typeface="Calisto MT" panose="02040603050505030304" pitchFamily="18" charset="0"/>
            </a:endParaRPr>
          </a:p>
          <a:p>
            <a:pPr lvl="0"/>
            <a:r>
              <a:rPr lang="en-US" b="1" u="sng" dirty="0">
                <a:latin typeface="Calisto MT" panose="02040603050505030304" pitchFamily="18" charset="0"/>
              </a:rPr>
              <a:t>USP : </a:t>
            </a:r>
            <a:r>
              <a:rPr lang="en-US" dirty="0">
                <a:solidFill>
                  <a:schemeClr val="tx1"/>
                </a:solidFill>
                <a:latin typeface="Calisto MT" panose="02040603050505030304" pitchFamily="18" charset="0"/>
              </a:rPr>
              <a:t>Wide variety of </a:t>
            </a:r>
            <a:r>
              <a:rPr lang="en-US" dirty="0">
                <a:latin typeface="Calisto MT" panose="02040603050505030304" pitchFamily="18" charset="0"/>
              </a:rPr>
              <a:t>food products </a:t>
            </a:r>
            <a:r>
              <a:rPr lang="en-US" dirty="0">
                <a:solidFill>
                  <a:schemeClr val="tx1"/>
                </a:solidFill>
                <a:latin typeface="Calisto MT" panose="02040603050505030304" pitchFamily="18" charset="0"/>
              </a:rPr>
              <a:t>, All round sale , Categorization .</a:t>
            </a:r>
            <a:endParaRPr lang="en-US" dirty="0">
              <a:solidFill>
                <a:srgbClr val="7030A0"/>
              </a:solidFill>
              <a:latin typeface="Calisto MT" panose="02040603050505030304" pitchFamily="18" charset="0"/>
            </a:endParaRPr>
          </a:p>
          <a:p>
            <a:pPr lvl="0"/>
            <a:r>
              <a:rPr lang="en-US" b="1" u="sng" dirty="0">
                <a:latin typeface="Calisto MT" panose="02040603050505030304" pitchFamily="18" charset="0"/>
              </a:rPr>
              <a:t>COMMUNICATION</a:t>
            </a:r>
            <a:r>
              <a:rPr lang="en-US" b="1" dirty="0">
                <a:latin typeface="Calisto MT" panose="02040603050505030304" pitchFamily="18" charset="0"/>
              </a:rPr>
              <a:t> : </a:t>
            </a:r>
            <a:r>
              <a:rPr lang="en-US" dirty="0">
                <a:solidFill>
                  <a:schemeClr val="tx1"/>
                </a:solidFill>
                <a:latin typeface="Calisto MT" panose="02040603050505030304" pitchFamily="18" charset="0"/>
              </a:rPr>
              <a:t>Celebrity Endorsement , Content memes , Lots of tutorials by experienced chefs</a:t>
            </a:r>
          </a:p>
        </p:txBody>
      </p:sp>
      <p:sp>
        <p:nvSpPr>
          <p:cNvPr id="11" name="TextBox 10">
            <a:extLst>
              <a:ext uri="{FF2B5EF4-FFF2-40B4-BE49-F238E27FC236}">
                <a16:creationId xmlns:a16="http://schemas.microsoft.com/office/drawing/2014/main" id="{7D92FE10-55C6-15E6-F653-D2F37920502C}"/>
              </a:ext>
            </a:extLst>
          </p:cNvPr>
          <p:cNvSpPr txBox="1"/>
          <p:nvPr/>
        </p:nvSpPr>
        <p:spPr>
          <a:xfrm>
            <a:off x="846667" y="153118"/>
            <a:ext cx="6832600" cy="369332"/>
          </a:xfrm>
          <a:prstGeom prst="rect">
            <a:avLst/>
          </a:prstGeom>
          <a:noFill/>
        </p:spPr>
        <p:txBody>
          <a:bodyPr wrap="square">
            <a:spAutoFit/>
          </a:bodyPr>
          <a:lstStyle/>
          <a:p>
            <a:pPr marL="0" lvl="0" indent="0" algn="l" rtl="0">
              <a:spcBef>
                <a:spcPts val="0"/>
              </a:spcBef>
              <a:spcAft>
                <a:spcPts val="0"/>
              </a:spcAft>
              <a:buNone/>
            </a:pPr>
            <a:r>
              <a:rPr lang="en-GB" b="1" u="sng" dirty="0">
                <a:latin typeface="Calisto MT" panose="02040603050505030304" pitchFamily="18" charset="0"/>
              </a:rPr>
              <a:t>COMPETITOR 1 </a:t>
            </a:r>
            <a:r>
              <a:rPr lang="en-GB" b="1" dirty="0">
                <a:latin typeface="Calisto MT" panose="02040603050505030304" pitchFamily="18" charset="0"/>
              </a:rPr>
              <a:t>:   AMUL</a:t>
            </a:r>
            <a:r>
              <a:rPr lang="en-GB" b="1" u="sng" dirty="0">
                <a:latin typeface="Calisto MT" panose="02040603050505030304" pitchFamily="18" charset="0"/>
              </a:rPr>
              <a:t> </a:t>
            </a:r>
            <a:r>
              <a:rPr lang="en-GB" b="1" dirty="0">
                <a:latin typeface="Calisto MT" panose="02040603050505030304" pitchFamily="18" charset="0"/>
              </a:rPr>
              <a:t>   :   </a:t>
            </a:r>
            <a:r>
              <a:rPr lang="en-GB" dirty="0">
                <a:solidFill>
                  <a:srgbClr val="00B0F0"/>
                </a:solidFill>
                <a:latin typeface="Calisto MT" panose="02040603050505030304" pitchFamily="18" charset="0"/>
                <a:hlinkClick r:id="rId6">
                  <a:extLst>
                    <a:ext uri="{A12FA001-AC4F-418D-AE19-62706E023703}">
                      <ahyp:hlinkClr xmlns:ahyp="http://schemas.microsoft.com/office/drawing/2018/hyperlinkcolor" val="tx"/>
                    </a:ext>
                  </a:extLst>
                </a:hlinkClick>
              </a:rPr>
              <a:t>https://www.amul.com/</a:t>
            </a:r>
            <a:endParaRPr lang="en-GB" dirty="0">
              <a:solidFill>
                <a:srgbClr val="00B0F0"/>
              </a:solidFill>
              <a:latin typeface="Calisto MT" panose="0204060305050503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4B6B2E-FD64-E31B-67E8-699B9FAE3B51}"/>
              </a:ext>
            </a:extLst>
          </p:cNvPr>
          <p:cNvSpPr txBox="1"/>
          <p:nvPr/>
        </p:nvSpPr>
        <p:spPr>
          <a:xfrm>
            <a:off x="659130" y="273735"/>
            <a:ext cx="7976870" cy="369332"/>
          </a:xfrm>
          <a:prstGeom prst="rect">
            <a:avLst/>
          </a:prstGeom>
          <a:noFill/>
        </p:spPr>
        <p:txBody>
          <a:bodyPr wrap="square">
            <a:spAutoFit/>
          </a:bodyPr>
          <a:lstStyle/>
          <a:p>
            <a:pPr lvl="0"/>
            <a:r>
              <a:rPr lang="en-GB" b="1" u="sng" dirty="0">
                <a:latin typeface="Calisto MT" panose="02040603050505030304" pitchFamily="18" charset="0"/>
              </a:rPr>
              <a:t>COMPETITOR 2 </a:t>
            </a:r>
            <a:r>
              <a:rPr lang="en-GB" b="1" dirty="0">
                <a:latin typeface="Calisto MT" panose="02040603050505030304" pitchFamily="18" charset="0"/>
              </a:rPr>
              <a:t> :  </a:t>
            </a:r>
            <a:r>
              <a:rPr lang="en-GB" b="1" u="sng" dirty="0">
                <a:latin typeface="Calisto MT" panose="02040603050505030304" pitchFamily="18" charset="0"/>
              </a:rPr>
              <a:t>BIKAJI </a:t>
            </a:r>
            <a:r>
              <a:rPr lang="en-GB" b="1" dirty="0">
                <a:latin typeface="Calisto MT" panose="02040603050505030304" pitchFamily="18" charset="0"/>
              </a:rPr>
              <a:t>  :   </a:t>
            </a:r>
            <a:r>
              <a:rPr lang="en-GB" dirty="0">
                <a:solidFill>
                  <a:schemeClr val="accent2">
                    <a:lumMod val="75000"/>
                  </a:schemeClr>
                </a:solidFill>
                <a:latin typeface="Calisto MT" panose="02040603050505030304" pitchFamily="18" charset="0"/>
                <a:hlinkClick r:id="rId2">
                  <a:extLst>
                    <a:ext uri="{A12FA001-AC4F-418D-AE19-62706E023703}">
                      <ahyp:hlinkClr xmlns:ahyp="http://schemas.microsoft.com/office/drawing/2018/hyperlinkcolor" val="tx"/>
                    </a:ext>
                  </a:extLst>
                </a:hlinkClick>
              </a:rPr>
              <a:t>https://www.bikaji.com/</a:t>
            </a:r>
            <a:endParaRPr lang="en-GB" dirty="0">
              <a:solidFill>
                <a:schemeClr val="accent2">
                  <a:lumMod val="75000"/>
                </a:schemeClr>
              </a:solidFill>
              <a:latin typeface="Calisto MT" panose="02040603050505030304" pitchFamily="18" charset="0"/>
            </a:endParaRPr>
          </a:p>
        </p:txBody>
      </p:sp>
      <p:sp>
        <p:nvSpPr>
          <p:cNvPr id="6" name="TextBox 5">
            <a:extLst>
              <a:ext uri="{FF2B5EF4-FFF2-40B4-BE49-F238E27FC236}">
                <a16:creationId xmlns:a16="http://schemas.microsoft.com/office/drawing/2014/main" id="{B0ED6C8B-3EE0-5B0D-6E32-5FC4D03F3606}"/>
              </a:ext>
            </a:extLst>
          </p:cNvPr>
          <p:cNvSpPr txBox="1"/>
          <p:nvPr/>
        </p:nvSpPr>
        <p:spPr>
          <a:xfrm>
            <a:off x="297180" y="4120425"/>
            <a:ext cx="8755380" cy="923330"/>
          </a:xfrm>
          <a:prstGeom prst="rect">
            <a:avLst/>
          </a:prstGeom>
          <a:noFill/>
        </p:spPr>
        <p:txBody>
          <a:bodyPr wrap="square">
            <a:spAutoFit/>
          </a:bodyPr>
          <a:lstStyle/>
          <a:p>
            <a:pPr lvl="0"/>
            <a:r>
              <a:rPr lang="en-GB" b="1" u="sng" dirty="0">
                <a:latin typeface="Calisto MT" panose="02040603050505030304" pitchFamily="18" charset="0"/>
              </a:rPr>
              <a:t>USP </a:t>
            </a:r>
            <a:r>
              <a:rPr lang="en-GB" b="1" dirty="0">
                <a:latin typeface="Calisto MT" panose="02040603050505030304" pitchFamily="18" charset="0"/>
              </a:rPr>
              <a:t>:</a:t>
            </a:r>
            <a:r>
              <a:rPr lang="en-GB" dirty="0">
                <a:latin typeface="Calisto MT" panose="02040603050505030304" pitchFamily="18" charset="0"/>
              </a:rPr>
              <a:t> </a:t>
            </a:r>
            <a:r>
              <a:rPr lang="en-GB" dirty="0">
                <a:solidFill>
                  <a:schemeClr val="tx1"/>
                </a:solidFill>
                <a:latin typeface="Calisto MT" panose="02040603050505030304" pitchFamily="18" charset="0"/>
              </a:rPr>
              <a:t>Categorisation ,Refund payment available , All round sale. </a:t>
            </a:r>
            <a:endParaRPr lang="en-GB" dirty="0">
              <a:solidFill>
                <a:srgbClr val="7030A0"/>
              </a:solidFill>
              <a:latin typeface="Calisto MT" panose="02040603050505030304" pitchFamily="18" charset="0"/>
            </a:endParaRPr>
          </a:p>
          <a:p>
            <a:r>
              <a:rPr lang="en-US" b="1" u="sng" dirty="0">
                <a:latin typeface="Calisto MT" panose="02040603050505030304" pitchFamily="18" charset="0"/>
              </a:rPr>
              <a:t>Communication : </a:t>
            </a:r>
            <a:r>
              <a:rPr lang="en-US" dirty="0">
                <a:solidFill>
                  <a:schemeClr val="tx1"/>
                </a:solidFill>
                <a:latin typeface="Calisto MT" panose="02040603050505030304" pitchFamily="18" charset="0"/>
              </a:rPr>
              <a:t>Movie collaborations , Friendly and funny content</a:t>
            </a:r>
            <a:r>
              <a:rPr lang="en-US" dirty="0">
                <a:latin typeface="Calisto MT" panose="02040603050505030304" pitchFamily="18" charset="0"/>
              </a:rPr>
              <a:t> , Lucky winner challenges ,Celebrity endorsement .</a:t>
            </a:r>
            <a:endParaRPr lang="en-US" cap="all" dirty="0">
              <a:latin typeface="Calisto MT" panose="02040603050505030304" pitchFamily="18" charset="0"/>
            </a:endParaRPr>
          </a:p>
        </p:txBody>
      </p:sp>
      <p:pic>
        <p:nvPicPr>
          <p:cNvPr id="8" name="Picture 7">
            <a:extLst>
              <a:ext uri="{FF2B5EF4-FFF2-40B4-BE49-F238E27FC236}">
                <a16:creationId xmlns:a16="http://schemas.microsoft.com/office/drawing/2014/main" id="{804D9D7B-F109-CF4F-3318-FE52340F16D2}"/>
              </a:ext>
            </a:extLst>
          </p:cNvPr>
          <p:cNvPicPr>
            <a:picLocks noChangeAspect="1"/>
          </p:cNvPicPr>
          <p:nvPr/>
        </p:nvPicPr>
        <p:blipFill>
          <a:blip r:embed="rId3"/>
          <a:stretch>
            <a:fillRect/>
          </a:stretch>
        </p:blipFill>
        <p:spPr>
          <a:xfrm>
            <a:off x="371707" y="1019097"/>
            <a:ext cx="5830973" cy="291059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a:extLst>
              <a:ext uri="{FF2B5EF4-FFF2-40B4-BE49-F238E27FC236}">
                <a16:creationId xmlns:a16="http://schemas.microsoft.com/office/drawing/2014/main" id="{8D5A1A24-2EA6-49AB-EBAC-C08865E6883F}"/>
              </a:ext>
            </a:extLst>
          </p:cNvPr>
          <p:cNvPicPr>
            <a:picLocks noChangeAspect="1"/>
          </p:cNvPicPr>
          <p:nvPr/>
        </p:nvPicPr>
        <p:blipFill>
          <a:blip r:embed="rId4"/>
          <a:stretch>
            <a:fillRect/>
          </a:stretch>
        </p:blipFill>
        <p:spPr>
          <a:xfrm>
            <a:off x="0" y="0"/>
            <a:ext cx="951058" cy="810838"/>
          </a:xfrm>
          <a:prstGeom prst="rect">
            <a:avLst/>
          </a:prstGeom>
        </p:spPr>
      </p:pic>
      <p:pic>
        <p:nvPicPr>
          <p:cNvPr id="11" name="Picture 10">
            <a:extLst>
              <a:ext uri="{FF2B5EF4-FFF2-40B4-BE49-F238E27FC236}">
                <a16:creationId xmlns:a16="http://schemas.microsoft.com/office/drawing/2014/main" id="{B3E71C6F-F0B4-0BBB-6A5B-F18AA22205CB}"/>
              </a:ext>
            </a:extLst>
          </p:cNvPr>
          <p:cNvPicPr>
            <a:picLocks noChangeAspect="1"/>
          </p:cNvPicPr>
          <p:nvPr/>
        </p:nvPicPr>
        <p:blipFill>
          <a:blip r:embed="rId5"/>
          <a:stretch>
            <a:fillRect/>
          </a:stretch>
        </p:blipFill>
        <p:spPr>
          <a:xfrm>
            <a:off x="6535172" y="1019097"/>
            <a:ext cx="2310406" cy="2910594"/>
          </a:xfrm>
          <a:prstGeom prst="rect">
            <a:avLst/>
          </a:prstGeom>
          <a:ln>
            <a:noFill/>
          </a:ln>
          <a:effectLst>
            <a:outerShdw blurRad="190500" dist="228600" dir="2700000" algn="ctr">
              <a:srgbClr val="000000">
                <a:alpha val="30000"/>
              </a:srgbClr>
            </a:outerShdw>
            <a:softEdge rad="12700"/>
          </a:effectLst>
          <a:scene3d>
            <a:camera prst="orthographicFront">
              <a:rot lat="0" lon="0" rev="0"/>
            </a:camera>
            <a:lightRig rig="glow" dir="t">
              <a:rot lat="0" lon="0" rev="4800000"/>
            </a:lightRig>
          </a:scene3d>
          <a:sp3d prstMaterial="matte"/>
        </p:spPr>
      </p:pic>
    </p:spTree>
    <p:extLst>
      <p:ext uri="{BB962C8B-B14F-4D97-AF65-F5344CB8AC3E}">
        <p14:creationId xmlns:p14="http://schemas.microsoft.com/office/powerpoint/2010/main" val="17134204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2895</Words>
  <PresentationFormat>On-screen Show (16:9)</PresentationFormat>
  <Paragraphs>508</Paragraphs>
  <Slides>53</Slides>
  <Notes>13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Bell MT</vt:lpstr>
      <vt:lpstr>Bodoni MT</vt:lpstr>
      <vt:lpstr>Calibri</vt:lpstr>
      <vt:lpstr>Calibri Light</vt:lpstr>
      <vt:lpstr>Californian FB</vt:lpstr>
      <vt:lpstr>Calisto MT</vt:lpstr>
      <vt:lpstr>Footlight MT Light</vt:lpstr>
      <vt:lpstr>Office Theme</vt:lpstr>
      <vt:lpstr>PowerPoint Presentation</vt:lpstr>
      <vt:lpstr>PowerPoint Presentation</vt:lpstr>
      <vt:lpstr>PART 1 : BRAND STUDY, COMPETITOR ANALYSIS &amp; AUDIENCE’S PERSONA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revision>74</cp:revision>
  <dcterms:created xsi:type="dcterms:W3CDTF">2023-07-27T08:18:00Z</dcterms:created>
  <dcterms:modified xsi:type="dcterms:W3CDTF">2023-07-30T11:44:03Z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50E213F4BA6841B09D3A7D6F26037CE8_12</vt:lpwstr>
  </property>
  <property fmtid="{D5CDD505-2E9C-101B-9397-08002B2CF9AE}" pid="3" name="KSOProductBuildVer">
    <vt:lpwstr>1033-12.2.0.13085</vt:lpwstr>
  </property>
</Properties>
</file>